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drawings/drawing1.xml" ContentType="application/vnd.openxmlformats-officedocument.drawingml.chartshapes+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523" r:id="rId3"/>
    <p:sldId id="503" r:id="rId4"/>
    <p:sldId id="513" r:id="rId5"/>
    <p:sldId id="527" r:id="rId6"/>
    <p:sldId id="528" r:id="rId7"/>
    <p:sldId id="524" r:id="rId8"/>
    <p:sldId id="566" r:id="rId9"/>
    <p:sldId id="505" r:id="rId10"/>
    <p:sldId id="529" r:id="rId11"/>
    <p:sldId id="525" r:id="rId12"/>
    <p:sldId id="526" r:id="rId13"/>
    <p:sldId id="531" r:id="rId14"/>
    <p:sldId id="520" r:id="rId15"/>
    <p:sldId id="533" r:id="rId16"/>
    <p:sldId id="537" r:id="rId17"/>
    <p:sldId id="534" r:id="rId18"/>
    <p:sldId id="535" r:id="rId19"/>
    <p:sldId id="536" r:id="rId20"/>
    <p:sldId id="553" r:id="rId21"/>
    <p:sldId id="554" r:id="rId22"/>
    <p:sldId id="555" r:id="rId23"/>
    <p:sldId id="556" r:id="rId24"/>
    <p:sldId id="543" r:id="rId25"/>
    <p:sldId id="509" r:id="rId26"/>
    <p:sldId id="538" r:id="rId27"/>
    <p:sldId id="544" r:id="rId28"/>
    <p:sldId id="549" r:id="rId29"/>
    <p:sldId id="550" r:id="rId30"/>
    <p:sldId id="568" r:id="rId31"/>
    <p:sldId id="563" r:id="rId32"/>
    <p:sldId id="558" r:id="rId33"/>
    <p:sldId id="562" r:id="rId34"/>
    <p:sldId id="548" r:id="rId35"/>
    <p:sldId id="561" r:id="rId36"/>
    <p:sldId id="560" r:id="rId37"/>
    <p:sldId id="546" r:id="rId38"/>
    <p:sldId id="515" r:id="rId39"/>
    <p:sldId id="514" r:id="rId40"/>
    <p:sldId id="519" r:id="rId41"/>
    <p:sldId id="542" r:id="rId42"/>
    <p:sldId id="569" r:id="rId43"/>
    <p:sldId id="570" r:id="rId44"/>
    <p:sldId id="541" r:id="rId45"/>
    <p:sldId id="540" r:id="rId46"/>
    <p:sldId id="547" r:id="rId47"/>
    <p:sldId id="557" r:id="rId48"/>
    <p:sldId id="552" r:id="rId49"/>
    <p:sldId id="572" r:id="rId50"/>
    <p:sldId id="573" r:id="rId51"/>
    <p:sldId id="567" r:id="rId52"/>
    <p:sldId id="574" r:id="rId53"/>
    <p:sldId id="575" r:id="rId54"/>
    <p:sldId id="565" r:id="rId5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A1E"/>
    <a:srgbClr val="FF6600"/>
    <a:srgbClr val="3250B0"/>
    <a:srgbClr val="CDEAF3"/>
    <a:srgbClr val="CCECFF"/>
    <a:srgbClr val="FFFF99"/>
    <a:srgbClr val="3366FF"/>
    <a:srgbClr val="EAEAEA"/>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57" autoAdjust="0"/>
    <p:restoredTop sz="86410" autoAdjust="0"/>
  </p:normalViewPr>
  <p:slideViewPr>
    <p:cSldViewPr>
      <p:cViewPr varScale="1">
        <p:scale>
          <a:sx n="44" d="100"/>
          <a:sy n="44" d="100"/>
        </p:scale>
        <p:origin x="-993"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7067616913088629E-2"/>
          <c:y val="3.9897380229357238E-2"/>
          <c:w val="0.6676059179834013"/>
          <c:h val="0.86881935957733092"/>
        </c:manualLayout>
      </c:layout>
      <c:lineChart>
        <c:grouping val="standard"/>
        <c:varyColors val="0"/>
        <c:ser>
          <c:idx val="0"/>
          <c:order val="0"/>
          <c:tx>
            <c:strRef>
              <c:f>Лист1!$B$1</c:f>
              <c:strCache>
                <c:ptCount val="1"/>
                <c:pt idx="0">
                  <c:v>Домохозяйства</c:v>
                </c:pt>
              </c:strCache>
            </c:strRef>
          </c:tx>
          <c:spPr>
            <a:ln w="38100">
              <a:solidFill>
                <a:srgbClr val="00B050"/>
              </a:solidFill>
            </a:ln>
          </c:spPr>
          <c:marker>
            <c:symbol val="circle"/>
            <c:size val="10"/>
            <c:spPr>
              <a:solidFill>
                <a:schemeClr val="bg1"/>
              </a:solidFill>
              <a:ln>
                <a:solidFill>
                  <a:srgbClr val="00B050"/>
                </a:solidFill>
              </a:ln>
            </c:spPr>
          </c:marker>
          <c:cat>
            <c:numRef>
              <c:f>Лист1!$A$2:$A$8</c:f>
              <c:numCache>
                <c:formatCode>General</c:formatCode>
                <c:ptCount val="7"/>
                <c:pt idx="0">
                  <c:v>2007</c:v>
                </c:pt>
                <c:pt idx="1">
                  <c:v>2008</c:v>
                </c:pt>
                <c:pt idx="2">
                  <c:v>2009</c:v>
                </c:pt>
                <c:pt idx="3">
                  <c:v>2010</c:v>
                </c:pt>
                <c:pt idx="4">
                  <c:v>2011</c:v>
                </c:pt>
                <c:pt idx="5">
                  <c:v>2012</c:v>
                </c:pt>
                <c:pt idx="6">
                  <c:v>2013</c:v>
                </c:pt>
              </c:numCache>
            </c:numRef>
          </c:cat>
          <c:val>
            <c:numRef>
              <c:f>Лист1!$B$2:$B$8</c:f>
              <c:numCache>
                <c:formatCode>General</c:formatCode>
                <c:ptCount val="7"/>
                <c:pt idx="0">
                  <c:v>467</c:v>
                </c:pt>
                <c:pt idx="1">
                  <c:v>496</c:v>
                </c:pt>
                <c:pt idx="2">
                  <c:v>433</c:v>
                </c:pt>
                <c:pt idx="3">
                  <c:v>407</c:v>
                </c:pt>
                <c:pt idx="4">
                  <c:v>394</c:v>
                </c:pt>
                <c:pt idx="5">
                  <c:v>381</c:v>
                </c:pt>
                <c:pt idx="6">
                  <c:v>444</c:v>
                </c:pt>
              </c:numCache>
            </c:numRef>
          </c:val>
          <c:smooth val="1"/>
        </c:ser>
        <c:ser>
          <c:idx val="1"/>
          <c:order val="1"/>
          <c:tx>
            <c:strRef>
              <c:f>Лист1!$C$1</c:f>
              <c:strCache>
                <c:ptCount val="1"/>
                <c:pt idx="0">
                  <c:v>Комбыт</c:v>
                </c:pt>
              </c:strCache>
            </c:strRef>
          </c:tx>
          <c:spPr>
            <a:ln w="38100">
              <a:solidFill>
                <a:srgbClr val="FF6600"/>
              </a:solidFill>
            </a:ln>
          </c:spPr>
          <c:marker>
            <c:symbol val="circle"/>
            <c:size val="10"/>
            <c:spPr>
              <a:solidFill>
                <a:schemeClr val="bg1"/>
              </a:solidFill>
              <a:ln>
                <a:solidFill>
                  <a:srgbClr val="FF6600"/>
                </a:solidFill>
              </a:ln>
            </c:spPr>
          </c:marker>
          <c:cat>
            <c:numRef>
              <c:f>Лист1!$A$2:$A$8</c:f>
              <c:numCache>
                <c:formatCode>General</c:formatCode>
                <c:ptCount val="7"/>
                <c:pt idx="0">
                  <c:v>2007</c:v>
                </c:pt>
                <c:pt idx="1">
                  <c:v>2008</c:v>
                </c:pt>
                <c:pt idx="2">
                  <c:v>2009</c:v>
                </c:pt>
                <c:pt idx="3">
                  <c:v>2010</c:v>
                </c:pt>
                <c:pt idx="4">
                  <c:v>2011</c:v>
                </c:pt>
                <c:pt idx="5">
                  <c:v>2012</c:v>
                </c:pt>
                <c:pt idx="6">
                  <c:v>2013</c:v>
                </c:pt>
              </c:numCache>
            </c:numRef>
          </c:cat>
          <c:val>
            <c:numRef>
              <c:f>Лист1!$C$2:$C$8</c:f>
              <c:numCache>
                <c:formatCode>General</c:formatCode>
                <c:ptCount val="7"/>
                <c:pt idx="0">
                  <c:v>405</c:v>
                </c:pt>
                <c:pt idx="1">
                  <c:v>437</c:v>
                </c:pt>
                <c:pt idx="2">
                  <c:v>359</c:v>
                </c:pt>
                <c:pt idx="3">
                  <c:v>338</c:v>
                </c:pt>
                <c:pt idx="4">
                  <c:v>318</c:v>
                </c:pt>
                <c:pt idx="5">
                  <c:v>290</c:v>
                </c:pt>
                <c:pt idx="6">
                  <c:v>301</c:v>
                </c:pt>
              </c:numCache>
            </c:numRef>
          </c:val>
          <c:smooth val="1"/>
        </c:ser>
        <c:ser>
          <c:idx val="2"/>
          <c:order val="2"/>
          <c:tx>
            <c:strRef>
              <c:f>Лист1!$D$1</c:f>
              <c:strCache>
                <c:ptCount val="1"/>
                <c:pt idx="0">
                  <c:v>Промышленность</c:v>
                </c:pt>
              </c:strCache>
            </c:strRef>
          </c:tx>
          <c:spPr>
            <a:ln w="38100">
              <a:solidFill>
                <a:srgbClr val="0070C0"/>
              </a:solidFill>
            </a:ln>
          </c:spPr>
          <c:marker>
            <c:symbol val="circle"/>
            <c:size val="10"/>
            <c:spPr>
              <a:solidFill>
                <a:schemeClr val="bg1"/>
              </a:solidFill>
              <a:ln>
                <a:solidFill>
                  <a:srgbClr val="0070C0"/>
                </a:solidFill>
              </a:ln>
            </c:spPr>
          </c:marker>
          <c:cat>
            <c:numRef>
              <c:f>Лист1!$A$2:$A$8</c:f>
              <c:numCache>
                <c:formatCode>General</c:formatCode>
                <c:ptCount val="7"/>
                <c:pt idx="0">
                  <c:v>2007</c:v>
                </c:pt>
                <c:pt idx="1">
                  <c:v>2008</c:v>
                </c:pt>
                <c:pt idx="2">
                  <c:v>2009</c:v>
                </c:pt>
                <c:pt idx="3">
                  <c:v>2010</c:v>
                </c:pt>
                <c:pt idx="4">
                  <c:v>2011</c:v>
                </c:pt>
                <c:pt idx="5">
                  <c:v>2012</c:v>
                </c:pt>
                <c:pt idx="6">
                  <c:v>2013</c:v>
                </c:pt>
              </c:numCache>
            </c:numRef>
          </c:cat>
          <c:val>
            <c:numRef>
              <c:f>Лист1!$D$2:$D$8</c:f>
              <c:numCache>
                <c:formatCode>General</c:formatCode>
                <c:ptCount val="7"/>
                <c:pt idx="0">
                  <c:v>274</c:v>
                </c:pt>
                <c:pt idx="1">
                  <c:v>345</c:v>
                </c:pt>
                <c:pt idx="2">
                  <c:v>190</c:v>
                </c:pt>
                <c:pt idx="3">
                  <c:v>196</c:v>
                </c:pt>
                <c:pt idx="4">
                  <c:v>182</c:v>
                </c:pt>
                <c:pt idx="5">
                  <c:v>138</c:v>
                </c:pt>
                <c:pt idx="6">
                  <c:v>165</c:v>
                </c:pt>
              </c:numCache>
            </c:numRef>
          </c:val>
          <c:smooth val="1"/>
        </c:ser>
        <c:ser>
          <c:idx val="3"/>
          <c:order val="3"/>
          <c:tx>
            <c:strRef>
              <c:f>Лист1!$E$1</c:f>
              <c:strCache>
                <c:ptCount val="1"/>
                <c:pt idx="0">
                  <c:v>Энергетика</c:v>
                </c:pt>
              </c:strCache>
            </c:strRef>
          </c:tx>
          <c:spPr>
            <a:ln w="38100">
              <a:solidFill>
                <a:sysClr val="window" lastClr="FFFFFF">
                  <a:lumMod val="65000"/>
                </a:sysClr>
              </a:solidFill>
            </a:ln>
          </c:spPr>
          <c:marker>
            <c:symbol val="circle"/>
            <c:size val="10"/>
            <c:spPr>
              <a:solidFill>
                <a:schemeClr val="bg1"/>
              </a:solidFill>
              <a:ln>
                <a:solidFill>
                  <a:schemeClr val="bg1">
                    <a:lumMod val="65000"/>
                  </a:schemeClr>
                </a:solidFill>
              </a:ln>
            </c:spPr>
          </c:marker>
          <c:cat>
            <c:numRef>
              <c:f>Лист1!$A$2:$A$8</c:f>
              <c:numCache>
                <c:formatCode>General</c:formatCode>
                <c:ptCount val="7"/>
                <c:pt idx="0">
                  <c:v>2007</c:v>
                </c:pt>
                <c:pt idx="1">
                  <c:v>2008</c:v>
                </c:pt>
                <c:pt idx="2">
                  <c:v>2009</c:v>
                </c:pt>
                <c:pt idx="3">
                  <c:v>2010</c:v>
                </c:pt>
                <c:pt idx="4">
                  <c:v>2011</c:v>
                </c:pt>
                <c:pt idx="5">
                  <c:v>2012</c:v>
                </c:pt>
                <c:pt idx="6">
                  <c:v>2013</c:v>
                </c:pt>
              </c:numCache>
            </c:numRef>
          </c:cat>
          <c:val>
            <c:numRef>
              <c:f>Лист1!$E$2:$E$8</c:f>
              <c:numCache>
                <c:formatCode>General</c:formatCode>
                <c:ptCount val="7"/>
                <c:pt idx="0">
                  <c:v>261</c:v>
                </c:pt>
                <c:pt idx="1">
                  <c:v>331</c:v>
                </c:pt>
                <c:pt idx="2">
                  <c:v>176</c:v>
                </c:pt>
                <c:pt idx="3">
                  <c:v>188</c:v>
                </c:pt>
                <c:pt idx="4">
                  <c:v>175</c:v>
                </c:pt>
                <c:pt idx="5">
                  <c:v>126</c:v>
                </c:pt>
                <c:pt idx="6">
                  <c:v>159</c:v>
                </c:pt>
              </c:numCache>
            </c:numRef>
          </c:val>
          <c:smooth val="1"/>
        </c:ser>
        <c:ser>
          <c:idx val="4"/>
          <c:order val="4"/>
          <c:tx>
            <c:strRef>
              <c:f>Лист1!$F$1</c:f>
              <c:strCache>
                <c:ptCount val="1"/>
                <c:pt idx="0">
                  <c:v>Henry Hub</c:v>
                </c:pt>
              </c:strCache>
            </c:strRef>
          </c:tx>
          <c:spPr>
            <a:ln w="38100">
              <a:solidFill>
                <a:srgbClr val="C00000"/>
              </a:solidFill>
            </a:ln>
          </c:spPr>
          <c:marker>
            <c:symbol val="circle"/>
            <c:size val="10"/>
            <c:spPr>
              <a:solidFill>
                <a:schemeClr val="bg1"/>
              </a:solidFill>
              <a:ln>
                <a:solidFill>
                  <a:srgbClr val="C00000"/>
                </a:solidFill>
              </a:ln>
            </c:spPr>
          </c:marker>
          <c:cat>
            <c:numRef>
              <c:f>Лист1!$A$2:$A$8</c:f>
              <c:numCache>
                <c:formatCode>General</c:formatCode>
                <c:ptCount val="7"/>
                <c:pt idx="0">
                  <c:v>2007</c:v>
                </c:pt>
                <c:pt idx="1">
                  <c:v>2008</c:v>
                </c:pt>
                <c:pt idx="2">
                  <c:v>2009</c:v>
                </c:pt>
                <c:pt idx="3">
                  <c:v>2010</c:v>
                </c:pt>
                <c:pt idx="4">
                  <c:v>2011</c:v>
                </c:pt>
                <c:pt idx="5">
                  <c:v>2012</c:v>
                </c:pt>
                <c:pt idx="6">
                  <c:v>2013</c:v>
                </c:pt>
              </c:numCache>
            </c:numRef>
          </c:cat>
          <c:val>
            <c:numRef>
              <c:f>Лист1!$F$2:$F$8</c:f>
              <c:numCache>
                <c:formatCode>General</c:formatCode>
                <c:ptCount val="7"/>
                <c:pt idx="0">
                  <c:v>249</c:v>
                </c:pt>
                <c:pt idx="1">
                  <c:v>316</c:v>
                </c:pt>
                <c:pt idx="2">
                  <c:v>141</c:v>
                </c:pt>
                <c:pt idx="3">
                  <c:v>156</c:v>
                </c:pt>
                <c:pt idx="4">
                  <c:v>143</c:v>
                </c:pt>
                <c:pt idx="5">
                  <c:v>98</c:v>
                </c:pt>
                <c:pt idx="6">
                  <c:v>134</c:v>
                </c:pt>
              </c:numCache>
            </c:numRef>
          </c:val>
          <c:smooth val="1"/>
        </c:ser>
        <c:ser>
          <c:idx val="5"/>
          <c:order val="5"/>
          <c:tx>
            <c:strRef>
              <c:f>Лист1!$G$1</c:f>
              <c:strCache>
                <c:ptCount val="1"/>
                <c:pt idx="0">
                  <c:v>City gate</c:v>
                </c:pt>
              </c:strCache>
            </c:strRef>
          </c:tx>
          <c:spPr>
            <a:ln w="38100">
              <a:solidFill>
                <a:sysClr val="windowText" lastClr="000000">
                  <a:lumMod val="65000"/>
                  <a:lumOff val="35000"/>
                </a:sysClr>
              </a:solidFill>
            </a:ln>
          </c:spPr>
          <c:marker>
            <c:symbol val="circle"/>
            <c:size val="10"/>
            <c:spPr>
              <a:solidFill>
                <a:schemeClr val="bg1"/>
              </a:solidFill>
              <a:ln>
                <a:solidFill>
                  <a:schemeClr val="tx1">
                    <a:lumMod val="65000"/>
                    <a:lumOff val="35000"/>
                  </a:schemeClr>
                </a:solidFill>
              </a:ln>
            </c:spPr>
          </c:marker>
          <c:cat>
            <c:numRef>
              <c:f>Лист1!$A$2:$A$8</c:f>
              <c:numCache>
                <c:formatCode>General</c:formatCode>
                <c:ptCount val="7"/>
                <c:pt idx="0">
                  <c:v>2007</c:v>
                </c:pt>
                <c:pt idx="1">
                  <c:v>2008</c:v>
                </c:pt>
                <c:pt idx="2">
                  <c:v>2009</c:v>
                </c:pt>
                <c:pt idx="3">
                  <c:v>2010</c:v>
                </c:pt>
                <c:pt idx="4">
                  <c:v>2011</c:v>
                </c:pt>
                <c:pt idx="5">
                  <c:v>2012</c:v>
                </c:pt>
                <c:pt idx="6">
                  <c:v>2013</c:v>
                </c:pt>
              </c:numCache>
            </c:numRef>
          </c:cat>
          <c:val>
            <c:numRef>
              <c:f>Лист1!$G$2:$G$8</c:f>
              <c:numCache>
                <c:formatCode>General</c:formatCode>
                <c:ptCount val="7"/>
                <c:pt idx="0">
                  <c:v>291</c:v>
                </c:pt>
                <c:pt idx="1">
                  <c:v>328</c:v>
                </c:pt>
                <c:pt idx="2">
                  <c:v>231</c:v>
                </c:pt>
                <c:pt idx="3">
                  <c:v>221</c:v>
                </c:pt>
                <c:pt idx="4">
                  <c:v>201</c:v>
                </c:pt>
                <c:pt idx="5">
                  <c:v>169</c:v>
                </c:pt>
                <c:pt idx="6">
                  <c:v>181</c:v>
                </c:pt>
              </c:numCache>
            </c:numRef>
          </c:val>
          <c:smooth val="1"/>
        </c:ser>
        <c:dLbls>
          <c:showLegendKey val="0"/>
          <c:showVal val="0"/>
          <c:showCatName val="0"/>
          <c:showSerName val="0"/>
          <c:showPercent val="0"/>
          <c:showBubbleSize val="0"/>
        </c:dLbls>
        <c:marker val="1"/>
        <c:smooth val="0"/>
        <c:axId val="165510528"/>
        <c:axId val="165968512"/>
      </c:lineChart>
      <c:catAx>
        <c:axId val="165510528"/>
        <c:scaling>
          <c:orientation val="minMax"/>
        </c:scaling>
        <c:delete val="0"/>
        <c:axPos val="b"/>
        <c:majorGridlines>
          <c:spPr>
            <a:ln w="3175"/>
          </c:spPr>
        </c:majorGridlines>
        <c:numFmt formatCode="General" sourceLinked="1"/>
        <c:majorTickMark val="out"/>
        <c:minorTickMark val="none"/>
        <c:tickLblPos val="nextTo"/>
        <c:txPr>
          <a:bodyPr/>
          <a:lstStyle/>
          <a:p>
            <a:pPr>
              <a:defRPr sz="1800" b="1" i="0" baseline="0">
                <a:latin typeface="Arial Narrow" pitchFamily="34" charset="0"/>
              </a:defRPr>
            </a:pPr>
            <a:endParaRPr lang="ru-RU"/>
          </a:p>
        </c:txPr>
        <c:crossAx val="165968512"/>
        <c:crosses val="autoZero"/>
        <c:auto val="1"/>
        <c:lblAlgn val="ctr"/>
        <c:lblOffset val="100"/>
        <c:noMultiLvlLbl val="0"/>
      </c:catAx>
      <c:valAx>
        <c:axId val="165968512"/>
        <c:scaling>
          <c:orientation val="minMax"/>
        </c:scaling>
        <c:delete val="0"/>
        <c:axPos val="l"/>
        <c:majorGridlines>
          <c:spPr>
            <a:ln w="3175"/>
          </c:spPr>
        </c:majorGridlines>
        <c:numFmt formatCode="General" sourceLinked="1"/>
        <c:majorTickMark val="out"/>
        <c:minorTickMark val="none"/>
        <c:tickLblPos val="nextTo"/>
        <c:txPr>
          <a:bodyPr/>
          <a:lstStyle/>
          <a:p>
            <a:pPr>
              <a:defRPr sz="1800" b="1" i="0" baseline="0">
                <a:latin typeface="Arial Narrow" pitchFamily="34" charset="0"/>
              </a:defRPr>
            </a:pPr>
            <a:endParaRPr lang="ru-RU"/>
          </a:p>
        </c:txPr>
        <c:crossAx val="165510528"/>
        <c:crosses val="autoZero"/>
        <c:crossBetween val="between"/>
      </c:valAx>
    </c:plotArea>
    <c:legend>
      <c:legendPos val="r"/>
      <c:layout/>
      <c:overlay val="0"/>
      <c:txPr>
        <a:bodyPr/>
        <a:lstStyle/>
        <a:p>
          <a:pPr>
            <a:defRPr sz="1800" b="1" i="0" baseline="0">
              <a:latin typeface="Arial Narrow" pitchFamily="34" charset="0"/>
            </a:defRPr>
          </a:pPr>
          <a:endParaRPr lang="ru-RU"/>
        </a:p>
      </c:txPr>
    </c:legend>
    <c:plotVisOnly val="1"/>
    <c:dispBlanksAs val="gap"/>
    <c:showDLblsOverMax val="0"/>
  </c:chart>
  <c:spPr>
    <a:ln w="3175"/>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160102960885196"/>
          <c:y val="6.4763026199587875E-2"/>
          <c:w val="0.74884164538376563"/>
          <c:h val="0.73153916057937995"/>
        </c:manualLayout>
      </c:layout>
      <c:areaChart>
        <c:grouping val="stacked"/>
        <c:varyColors val="0"/>
        <c:ser>
          <c:idx val="0"/>
          <c:order val="0"/>
          <c:tx>
            <c:strRef>
              <c:f>Лист1!$B$1</c:f>
              <c:strCache>
                <c:ptCount val="1"/>
                <c:pt idx="0">
                  <c:v>Традиционный газ</c:v>
                </c:pt>
              </c:strCache>
            </c:strRef>
          </c:tx>
          <c:spPr>
            <a:solidFill>
              <a:schemeClr val="bg1">
                <a:lumMod val="65000"/>
              </a:schemeClr>
            </a:solidFill>
          </c:spPr>
          <c:cat>
            <c:numRef>
              <c:f>Лист1!$A$2:$A$11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Лист1!$B$2:$B$11</c:f>
              <c:numCache>
                <c:formatCode>General</c:formatCode>
                <c:ptCount val="10"/>
                <c:pt idx="0">
                  <c:v>146</c:v>
                </c:pt>
                <c:pt idx="1">
                  <c:v>145</c:v>
                </c:pt>
                <c:pt idx="2">
                  <c:v>147</c:v>
                </c:pt>
                <c:pt idx="3">
                  <c:v>143</c:v>
                </c:pt>
                <c:pt idx="4">
                  <c:v>134</c:v>
                </c:pt>
                <c:pt idx="5">
                  <c:v>128</c:v>
                </c:pt>
                <c:pt idx="6">
                  <c:v>128</c:v>
                </c:pt>
                <c:pt idx="7">
                  <c:v>122</c:v>
                </c:pt>
                <c:pt idx="8">
                  <c:v>117</c:v>
                </c:pt>
                <c:pt idx="9">
                  <c:v>120</c:v>
                </c:pt>
              </c:numCache>
            </c:numRef>
          </c:val>
        </c:ser>
        <c:ser>
          <c:idx val="1"/>
          <c:order val="1"/>
          <c:tx>
            <c:strRef>
              <c:f>Лист1!$C$1</c:f>
              <c:strCache>
                <c:ptCount val="1"/>
                <c:pt idx="0">
                  <c:v>Сланцевый газ</c:v>
                </c:pt>
              </c:strCache>
            </c:strRef>
          </c:tx>
          <c:spPr>
            <a:solidFill>
              <a:srgbClr val="C00000"/>
            </a:solidFill>
          </c:spPr>
          <c:cat>
            <c:numRef>
              <c:f>Лист1!$A$2:$A$11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Лист1!$C$2:$C$11</c:f>
              <c:numCache>
                <c:formatCode>General</c:formatCode>
                <c:ptCount val="10"/>
                <c:pt idx="0">
                  <c:v>6.0000000000000001E-3</c:v>
                </c:pt>
                <c:pt idx="1">
                  <c:v>0.06</c:v>
                </c:pt>
                <c:pt idx="2">
                  <c:v>0.22</c:v>
                </c:pt>
                <c:pt idx="3">
                  <c:v>0.38</c:v>
                </c:pt>
                <c:pt idx="4">
                  <c:v>0.55000000000000004</c:v>
                </c:pt>
                <c:pt idx="5">
                  <c:v>0.73</c:v>
                </c:pt>
                <c:pt idx="6">
                  <c:v>0.88</c:v>
                </c:pt>
                <c:pt idx="7">
                  <c:v>1.07</c:v>
                </c:pt>
                <c:pt idx="8">
                  <c:v>1.55</c:v>
                </c:pt>
                <c:pt idx="9">
                  <c:v>1.9</c:v>
                </c:pt>
              </c:numCache>
            </c:numRef>
          </c:val>
        </c:ser>
        <c:dLbls>
          <c:showLegendKey val="0"/>
          <c:showVal val="0"/>
          <c:showCatName val="0"/>
          <c:showSerName val="0"/>
          <c:showPercent val="0"/>
          <c:showBubbleSize val="0"/>
        </c:dLbls>
        <c:axId val="177652096"/>
        <c:axId val="177653632"/>
      </c:areaChart>
      <c:catAx>
        <c:axId val="177652096"/>
        <c:scaling>
          <c:orientation val="minMax"/>
        </c:scaling>
        <c:delete val="0"/>
        <c:axPos val="b"/>
        <c:numFmt formatCode="General" sourceLinked="1"/>
        <c:majorTickMark val="out"/>
        <c:minorTickMark val="none"/>
        <c:tickLblPos val="nextTo"/>
        <c:txPr>
          <a:bodyPr/>
          <a:lstStyle/>
          <a:p>
            <a:pPr>
              <a:defRPr sz="2000" baseline="0">
                <a:latin typeface="Arial Narrow" pitchFamily="34" charset="0"/>
              </a:defRPr>
            </a:pPr>
            <a:endParaRPr lang="ru-RU"/>
          </a:p>
        </c:txPr>
        <c:crossAx val="177653632"/>
        <c:crosses val="autoZero"/>
        <c:auto val="1"/>
        <c:lblAlgn val="ctr"/>
        <c:lblOffset val="100"/>
        <c:tickLblSkip val="2"/>
        <c:noMultiLvlLbl val="0"/>
      </c:catAx>
      <c:valAx>
        <c:axId val="177653632"/>
        <c:scaling>
          <c:orientation val="minMax"/>
        </c:scaling>
        <c:delete val="0"/>
        <c:axPos val="l"/>
        <c:majorGridlines>
          <c:spPr>
            <a:ln w="3175"/>
          </c:spPr>
        </c:majorGridlines>
        <c:numFmt formatCode="General" sourceLinked="1"/>
        <c:majorTickMark val="out"/>
        <c:minorTickMark val="none"/>
        <c:tickLblPos val="nextTo"/>
        <c:txPr>
          <a:bodyPr/>
          <a:lstStyle/>
          <a:p>
            <a:pPr>
              <a:defRPr sz="2000" baseline="0">
                <a:latin typeface="Arial Narrow" pitchFamily="34" charset="0"/>
              </a:defRPr>
            </a:pPr>
            <a:endParaRPr lang="ru-RU"/>
          </a:p>
        </c:txPr>
        <c:crossAx val="177652096"/>
        <c:crosses val="autoZero"/>
        <c:crossBetween val="midCat"/>
      </c:valAx>
    </c:plotArea>
    <c:legend>
      <c:legendPos val="b"/>
      <c:layout/>
      <c:overlay val="0"/>
      <c:txPr>
        <a:bodyPr/>
        <a:lstStyle/>
        <a:p>
          <a:pPr>
            <a:defRPr sz="2000" baseline="0">
              <a:latin typeface="Arial Narrow" pitchFamily="34" charset="0"/>
            </a:defRPr>
          </a:pPr>
          <a:endParaRPr lang="ru-RU"/>
        </a:p>
      </c:txPr>
    </c:legend>
    <c:plotVisOnly val="1"/>
    <c:dispBlanksAs val="zero"/>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751348789734616"/>
          <c:y val="4.3650793650793648E-2"/>
          <c:w val="0.75887540099154271"/>
          <c:h val="0.86122359705036866"/>
        </c:manualLayout>
      </c:layout>
      <c:barChart>
        <c:barDir val="bar"/>
        <c:grouping val="clustered"/>
        <c:varyColors val="0"/>
        <c:ser>
          <c:idx val="0"/>
          <c:order val="0"/>
          <c:tx>
            <c:strRef>
              <c:f>Лист1!$B$1</c:f>
              <c:strCache>
                <c:ptCount val="1"/>
                <c:pt idx="0">
                  <c:v>Ряд 1</c:v>
                </c:pt>
              </c:strCache>
            </c:strRef>
          </c:tx>
          <c:spPr>
            <a:solidFill>
              <a:srgbClr val="0070C0"/>
            </a:solidFill>
            <a:ln w="3175">
              <a:solidFill>
                <a:schemeClr val="tx1">
                  <a:lumMod val="75000"/>
                  <a:lumOff val="25000"/>
                </a:schemeClr>
              </a:solidFill>
            </a:ln>
          </c:spPr>
          <c:invertIfNegative val="0"/>
          <c:dLbls>
            <c:txPr>
              <a:bodyPr/>
              <a:lstStyle/>
              <a:p>
                <a:pPr>
                  <a:defRPr sz="1800" b="1" i="0" baseline="0">
                    <a:latin typeface="Arial Narrow" pitchFamily="34" charset="0"/>
                  </a:defRPr>
                </a:pPr>
                <a:endParaRPr lang="ru-RU"/>
              </a:p>
            </c:txPr>
            <c:showLegendKey val="0"/>
            <c:showVal val="1"/>
            <c:showCatName val="0"/>
            <c:showSerName val="0"/>
            <c:showPercent val="0"/>
            <c:showBubbleSize val="0"/>
            <c:showLeaderLines val="0"/>
          </c:dLbls>
          <c:cat>
            <c:strRef>
              <c:f>Лист1!$A$2:$A$10</c:f>
              <c:strCache>
                <c:ptCount val="9"/>
                <c:pt idx="0">
                  <c:v>Eagle Ford (wet)</c:v>
                </c:pt>
                <c:pt idx="1">
                  <c:v>SW Marcellus (wet)</c:v>
                </c:pt>
                <c:pt idx="2">
                  <c:v>NE Marcellus (dry)</c:v>
                </c:pt>
                <c:pt idx="3">
                  <c:v>Barnett (dry)</c:v>
                </c:pt>
                <c:pt idx="4">
                  <c:v>Haynessville (dry)</c:v>
                </c:pt>
                <c:pt idx="5">
                  <c:v>UK (44bcm, $8m)</c:v>
                </c:pt>
                <c:pt idx="6">
                  <c:v>UK (44bcm, $11m)</c:v>
                </c:pt>
                <c:pt idx="7">
                  <c:v>UK (22bcm, $8m)</c:v>
                </c:pt>
                <c:pt idx="8">
                  <c:v>UK (22 bcm, $11m)</c:v>
                </c:pt>
              </c:strCache>
            </c:strRef>
          </c:cat>
          <c:val>
            <c:numRef>
              <c:f>Лист1!$B$2:$B$10</c:f>
              <c:numCache>
                <c:formatCode>General</c:formatCode>
                <c:ptCount val="9"/>
                <c:pt idx="0">
                  <c:v>71</c:v>
                </c:pt>
                <c:pt idx="1">
                  <c:v>118</c:v>
                </c:pt>
                <c:pt idx="2">
                  <c:v>162</c:v>
                </c:pt>
                <c:pt idx="3">
                  <c:v>168</c:v>
                </c:pt>
                <c:pt idx="4">
                  <c:v>172</c:v>
                </c:pt>
                <c:pt idx="5">
                  <c:v>253</c:v>
                </c:pt>
                <c:pt idx="6">
                  <c:v>323</c:v>
                </c:pt>
                <c:pt idx="7">
                  <c:v>383</c:v>
                </c:pt>
                <c:pt idx="8">
                  <c:v>436</c:v>
                </c:pt>
              </c:numCache>
            </c:numRef>
          </c:val>
        </c:ser>
        <c:dLbls>
          <c:showLegendKey val="0"/>
          <c:showVal val="0"/>
          <c:showCatName val="0"/>
          <c:showSerName val="0"/>
          <c:showPercent val="0"/>
          <c:showBubbleSize val="0"/>
        </c:dLbls>
        <c:gapWidth val="150"/>
        <c:axId val="193768832"/>
        <c:axId val="193799296"/>
      </c:barChart>
      <c:catAx>
        <c:axId val="193768832"/>
        <c:scaling>
          <c:orientation val="minMax"/>
        </c:scaling>
        <c:delete val="0"/>
        <c:axPos val="l"/>
        <c:majorTickMark val="out"/>
        <c:minorTickMark val="none"/>
        <c:tickLblPos val="nextTo"/>
        <c:txPr>
          <a:bodyPr/>
          <a:lstStyle/>
          <a:p>
            <a:pPr>
              <a:defRPr sz="1400" b="1" i="0" baseline="0">
                <a:latin typeface="Arial Narrow" pitchFamily="34" charset="0"/>
              </a:defRPr>
            </a:pPr>
            <a:endParaRPr lang="ru-RU"/>
          </a:p>
        </c:txPr>
        <c:crossAx val="193799296"/>
        <c:crosses val="autoZero"/>
        <c:auto val="1"/>
        <c:lblAlgn val="ctr"/>
        <c:lblOffset val="100"/>
        <c:noMultiLvlLbl val="0"/>
      </c:catAx>
      <c:valAx>
        <c:axId val="193799296"/>
        <c:scaling>
          <c:orientation val="minMax"/>
          <c:max val="450"/>
        </c:scaling>
        <c:delete val="0"/>
        <c:axPos val="b"/>
        <c:numFmt formatCode="General" sourceLinked="1"/>
        <c:majorTickMark val="out"/>
        <c:minorTickMark val="none"/>
        <c:tickLblPos val="nextTo"/>
        <c:txPr>
          <a:bodyPr/>
          <a:lstStyle/>
          <a:p>
            <a:pPr>
              <a:defRPr sz="1400" baseline="0">
                <a:latin typeface="Arial Narrow" pitchFamily="34" charset="0"/>
              </a:defRPr>
            </a:pPr>
            <a:endParaRPr lang="ru-RU"/>
          </a:p>
        </c:txPr>
        <c:crossAx val="193768832"/>
        <c:crosses val="autoZero"/>
        <c:crossBetween val="between"/>
      </c:valAx>
    </c:plotArea>
    <c:plotVisOnly val="1"/>
    <c:dispBlanksAs val="gap"/>
    <c:showDLblsOverMax val="0"/>
  </c:chart>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xPr>
        <a:bodyPr/>
        <a:lstStyle/>
        <a:p>
          <a:pPr>
            <a:defRPr sz="1200" baseline="0"/>
          </a:pPr>
          <a:endParaRPr lang="ru-RU"/>
        </a:p>
      </c:txPr>
    </c:title>
    <c:autoTitleDeleted val="0"/>
    <c:plotArea>
      <c:layout/>
      <c:barChart>
        <c:barDir val="bar"/>
        <c:grouping val="clustered"/>
        <c:varyColors val="0"/>
        <c:ser>
          <c:idx val="0"/>
          <c:order val="0"/>
          <c:tx>
            <c:strRef>
              <c:f>Лист1!$B$1</c:f>
              <c:strCache>
                <c:ptCount val="1"/>
                <c:pt idx="0">
                  <c:v>Толщина газоносного пласта, м</c:v>
                </c:pt>
              </c:strCache>
            </c:strRef>
          </c:tx>
          <c:spPr>
            <a:solidFill>
              <a:schemeClr val="bg1">
                <a:lumMod val="50000"/>
              </a:schemeClr>
            </a:solidFill>
            <a:ln w="3175">
              <a:solidFill>
                <a:schemeClr val="tx1">
                  <a:lumMod val="75000"/>
                  <a:lumOff val="25000"/>
                </a:schemeClr>
              </a:solidFill>
            </a:ln>
          </c:spPr>
          <c:invertIfNegative val="0"/>
          <c:dPt>
            <c:idx val="4"/>
            <c:invertIfNegative val="0"/>
            <c:bubble3D val="0"/>
            <c:spPr>
              <a:solidFill>
                <a:srgbClr val="FF6600"/>
              </a:solidFill>
              <a:ln w="3175">
                <a:solidFill>
                  <a:schemeClr val="tx1">
                    <a:lumMod val="75000"/>
                    <a:lumOff val="25000"/>
                  </a:schemeClr>
                </a:solidFill>
              </a:ln>
            </c:spPr>
          </c:dPt>
          <c:dPt>
            <c:idx val="5"/>
            <c:invertIfNegative val="0"/>
            <c:bubble3D val="0"/>
            <c:spPr>
              <a:solidFill>
                <a:srgbClr val="FF6600"/>
              </a:solidFill>
              <a:ln w="3175">
                <a:solidFill>
                  <a:schemeClr val="tx1">
                    <a:lumMod val="75000"/>
                    <a:lumOff val="25000"/>
                  </a:schemeClr>
                </a:solidFill>
              </a:ln>
            </c:spPr>
          </c:dPt>
          <c:dPt>
            <c:idx val="6"/>
            <c:invertIfNegative val="0"/>
            <c:bubble3D val="0"/>
            <c:spPr>
              <a:solidFill>
                <a:srgbClr val="FF6600"/>
              </a:solidFill>
              <a:ln w="3175">
                <a:solidFill>
                  <a:schemeClr val="tx1">
                    <a:lumMod val="75000"/>
                    <a:lumOff val="25000"/>
                  </a:schemeClr>
                </a:solidFill>
              </a:ln>
            </c:spPr>
          </c:dPt>
          <c:dPt>
            <c:idx val="7"/>
            <c:invertIfNegative val="0"/>
            <c:bubble3D val="0"/>
            <c:spPr>
              <a:solidFill>
                <a:srgbClr val="FF6600"/>
              </a:solidFill>
              <a:ln w="3175">
                <a:solidFill>
                  <a:schemeClr val="tx1">
                    <a:lumMod val="75000"/>
                    <a:lumOff val="25000"/>
                  </a:schemeClr>
                </a:solidFill>
              </a:ln>
            </c:spPr>
          </c:dPt>
          <c:cat>
            <c:strRef>
              <c:f>Лист1!$A$2:$A$9</c:f>
              <c:strCache>
                <c:ptCount val="8"/>
                <c:pt idx="0">
                  <c:v>Well Wei 201-L</c:v>
                </c:pt>
                <c:pt idx="1">
                  <c:v>Well Wei 201-Q</c:v>
                </c:pt>
                <c:pt idx="2">
                  <c:v>Well Ning 201</c:v>
                </c:pt>
                <c:pt idx="3">
                  <c:v>Well Ning 203</c:v>
                </c:pt>
                <c:pt idx="4">
                  <c:v>Barnett</c:v>
                </c:pt>
                <c:pt idx="5">
                  <c:v>Marcellus</c:v>
                </c:pt>
                <c:pt idx="6">
                  <c:v>Eagle Ford</c:v>
                </c:pt>
                <c:pt idx="7">
                  <c:v>Heynesville</c:v>
                </c:pt>
              </c:strCache>
            </c:strRef>
          </c:cat>
          <c:val>
            <c:numRef>
              <c:f>Лист1!$B$2:$B$9</c:f>
              <c:numCache>
                <c:formatCode>General</c:formatCode>
                <c:ptCount val="8"/>
                <c:pt idx="0">
                  <c:v>39.700000000000003</c:v>
                </c:pt>
                <c:pt idx="1">
                  <c:v>52</c:v>
                </c:pt>
                <c:pt idx="2">
                  <c:v>46</c:v>
                </c:pt>
                <c:pt idx="3">
                  <c:v>33.4</c:v>
                </c:pt>
                <c:pt idx="4">
                  <c:v>91</c:v>
                </c:pt>
                <c:pt idx="5">
                  <c:v>107</c:v>
                </c:pt>
                <c:pt idx="6">
                  <c:v>76</c:v>
                </c:pt>
                <c:pt idx="7">
                  <c:v>69</c:v>
                </c:pt>
              </c:numCache>
            </c:numRef>
          </c:val>
        </c:ser>
        <c:dLbls>
          <c:showLegendKey val="0"/>
          <c:showVal val="0"/>
          <c:showCatName val="0"/>
          <c:showSerName val="0"/>
          <c:showPercent val="0"/>
          <c:showBubbleSize val="0"/>
        </c:dLbls>
        <c:gapWidth val="150"/>
        <c:axId val="225453952"/>
        <c:axId val="218059520"/>
      </c:barChart>
      <c:catAx>
        <c:axId val="225453952"/>
        <c:scaling>
          <c:orientation val="minMax"/>
        </c:scaling>
        <c:delete val="0"/>
        <c:axPos val="l"/>
        <c:majorGridlines>
          <c:spPr>
            <a:ln w="3175"/>
          </c:spPr>
        </c:majorGridlines>
        <c:majorTickMark val="out"/>
        <c:minorTickMark val="none"/>
        <c:tickLblPos val="nextTo"/>
        <c:txPr>
          <a:bodyPr/>
          <a:lstStyle/>
          <a:p>
            <a:pPr>
              <a:defRPr b="1" i="0" baseline="0"/>
            </a:pPr>
            <a:endParaRPr lang="ru-RU"/>
          </a:p>
        </c:txPr>
        <c:crossAx val="218059520"/>
        <c:crosses val="autoZero"/>
        <c:auto val="1"/>
        <c:lblAlgn val="ctr"/>
        <c:lblOffset val="100"/>
        <c:noMultiLvlLbl val="0"/>
      </c:catAx>
      <c:valAx>
        <c:axId val="218059520"/>
        <c:scaling>
          <c:orientation val="minMax"/>
        </c:scaling>
        <c:delete val="0"/>
        <c:axPos val="b"/>
        <c:majorGridlines>
          <c:spPr>
            <a:ln w="3175"/>
          </c:spPr>
        </c:majorGridlines>
        <c:numFmt formatCode="General" sourceLinked="1"/>
        <c:majorTickMark val="out"/>
        <c:minorTickMark val="none"/>
        <c:tickLblPos val="nextTo"/>
        <c:crossAx val="225453952"/>
        <c:crosses val="autoZero"/>
        <c:crossBetween val="between"/>
      </c:valAx>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xPr>
        <a:bodyPr/>
        <a:lstStyle/>
        <a:p>
          <a:pPr>
            <a:defRPr sz="1200" baseline="0"/>
          </a:pPr>
          <a:endParaRPr lang="ru-RU"/>
        </a:p>
      </c:txPr>
    </c:title>
    <c:autoTitleDeleted val="0"/>
    <c:plotArea>
      <c:layout/>
      <c:barChart>
        <c:barDir val="bar"/>
        <c:grouping val="clustered"/>
        <c:varyColors val="0"/>
        <c:ser>
          <c:idx val="0"/>
          <c:order val="0"/>
          <c:tx>
            <c:strRef>
              <c:f>Лист1!$B$1</c:f>
              <c:strCache>
                <c:ptCount val="1"/>
                <c:pt idx="0">
                  <c:v>Эффективная пористость, %</c:v>
                </c:pt>
              </c:strCache>
            </c:strRef>
          </c:tx>
          <c:spPr>
            <a:solidFill>
              <a:schemeClr val="bg1">
                <a:lumMod val="50000"/>
              </a:schemeClr>
            </a:solidFill>
            <a:ln w="3175">
              <a:solidFill>
                <a:schemeClr val="tx1">
                  <a:lumMod val="75000"/>
                  <a:lumOff val="25000"/>
                </a:schemeClr>
              </a:solidFill>
            </a:ln>
          </c:spPr>
          <c:invertIfNegative val="0"/>
          <c:dPt>
            <c:idx val="4"/>
            <c:invertIfNegative val="0"/>
            <c:bubble3D val="0"/>
            <c:spPr>
              <a:solidFill>
                <a:srgbClr val="FF6600"/>
              </a:solidFill>
              <a:ln w="3175">
                <a:solidFill>
                  <a:schemeClr val="tx1">
                    <a:lumMod val="75000"/>
                    <a:lumOff val="25000"/>
                  </a:schemeClr>
                </a:solidFill>
              </a:ln>
            </c:spPr>
          </c:dPt>
          <c:dPt>
            <c:idx val="5"/>
            <c:invertIfNegative val="0"/>
            <c:bubble3D val="0"/>
            <c:spPr>
              <a:solidFill>
                <a:srgbClr val="FF6600"/>
              </a:solidFill>
              <a:ln w="3175">
                <a:solidFill>
                  <a:schemeClr val="tx1">
                    <a:lumMod val="75000"/>
                    <a:lumOff val="25000"/>
                  </a:schemeClr>
                </a:solidFill>
              </a:ln>
            </c:spPr>
          </c:dPt>
          <c:dPt>
            <c:idx val="6"/>
            <c:invertIfNegative val="0"/>
            <c:bubble3D val="0"/>
            <c:spPr>
              <a:solidFill>
                <a:srgbClr val="FF6600"/>
              </a:solidFill>
              <a:ln w="3175">
                <a:solidFill>
                  <a:schemeClr val="tx1">
                    <a:lumMod val="75000"/>
                    <a:lumOff val="25000"/>
                  </a:schemeClr>
                </a:solidFill>
              </a:ln>
            </c:spPr>
          </c:dPt>
          <c:dPt>
            <c:idx val="7"/>
            <c:invertIfNegative val="0"/>
            <c:bubble3D val="0"/>
            <c:spPr>
              <a:solidFill>
                <a:srgbClr val="FF6600"/>
              </a:solidFill>
              <a:ln w="3175">
                <a:solidFill>
                  <a:schemeClr val="tx1">
                    <a:lumMod val="75000"/>
                    <a:lumOff val="25000"/>
                  </a:schemeClr>
                </a:solidFill>
              </a:ln>
            </c:spPr>
          </c:dPt>
          <c:cat>
            <c:strRef>
              <c:f>Лист1!$A$2:$A$9</c:f>
              <c:strCache>
                <c:ptCount val="8"/>
                <c:pt idx="0">
                  <c:v>Well Wei 201-L</c:v>
                </c:pt>
                <c:pt idx="1">
                  <c:v>Well Wei 201-Q</c:v>
                </c:pt>
                <c:pt idx="2">
                  <c:v>Well Ning 201</c:v>
                </c:pt>
                <c:pt idx="3">
                  <c:v>Well Ning 203</c:v>
                </c:pt>
                <c:pt idx="4">
                  <c:v>Barnett</c:v>
                </c:pt>
                <c:pt idx="5">
                  <c:v>Marcellus</c:v>
                </c:pt>
                <c:pt idx="6">
                  <c:v>Eagle Ford</c:v>
                </c:pt>
                <c:pt idx="7">
                  <c:v>Heynesville</c:v>
                </c:pt>
              </c:strCache>
            </c:strRef>
          </c:cat>
          <c:val>
            <c:numRef>
              <c:f>Лист1!$B$2:$B$9</c:f>
              <c:numCache>
                <c:formatCode>General</c:formatCode>
                <c:ptCount val="8"/>
                <c:pt idx="0">
                  <c:v>4</c:v>
                </c:pt>
                <c:pt idx="1">
                  <c:v>2.2000000000000002</c:v>
                </c:pt>
                <c:pt idx="2">
                  <c:v>4.5</c:v>
                </c:pt>
                <c:pt idx="3">
                  <c:v>4</c:v>
                </c:pt>
                <c:pt idx="4">
                  <c:v>6</c:v>
                </c:pt>
                <c:pt idx="5">
                  <c:v>7.9</c:v>
                </c:pt>
                <c:pt idx="6">
                  <c:v>11</c:v>
                </c:pt>
                <c:pt idx="7">
                  <c:v>10</c:v>
                </c:pt>
              </c:numCache>
            </c:numRef>
          </c:val>
        </c:ser>
        <c:dLbls>
          <c:showLegendKey val="0"/>
          <c:showVal val="0"/>
          <c:showCatName val="0"/>
          <c:showSerName val="0"/>
          <c:showPercent val="0"/>
          <c:showBubbleSize val="0"/>
        </c:dLbls>
        <c:gapWidth val="150"/>
        <c:axId val="218199936"/>
        <c:axId val="218201472"/>
      </c:barChart>
      <c:catAx>
        <c:axId val="218199936"/>
        <c:scaling>
          <c:orientation val="minMax"/>
        </c:scaling>
        <c:delete val="1"/>
        <c:axPos val="l"/>
        <c:majorGridlines>
          <c:spPr>
            <a:ln w="3175"/>
          </c:spPr>
        </c:majorGridlines>
        <c:majorTickMark val="out"/>
        <c:minorTickMark val="none"/>
        <c:tickLblPos val="nextTo"/>
        <c:crossAx val="218201472"/>
        <c:crosses val="autoZero"/>
        <c:auto val="1"/>
        <c:lblAlgn val="ctr"/>
        <c:lblOffset val="100"/>
        <c:noMultiLvlLbl val="0"/>
      </c:catAx>
      <c:valAx>
        <c:axId val="218201472"/>
        <c:scaling>
          <c:orientation val="minMax"/>
        </c:scaling>
        <c:delete val="0"/>
        <c:axPos val="b"/>
        <c:majorGridlines>
          <c:spPr>
            <a:ln w="3175"/>
          </c:spPr>
        </c:majorGridlines>
        <c:numFmt formatCode="General" sourceLinked="1"/>
        <c:majorTickMark val="out"/>
        <c:minorTickMark val="none"/>
        <c:tickLblPos val="nextTo"/>
        <c:crossAx val="218199936"/>
        <c:crosses val="autoZero"/>
        <c:crossBetween val="between"/>
      </c:valAx>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xPr>
        <a:bodyPr/>
        <a:lstStyle/>
        <a:p>
          <a:pPr>
            <a:defRPr sz="1200" baseline="0"/>
          </a:pPr>
          <a:endParaRPr lang="ru-RU"/>
        </a:p>
      </c:txPr>
    </c:title>
    <c:autoTitleDeleted val="0"/>
    <c:plotArea>
      <c:layout/>
      <c:barChart>
        <c:barDir val="bar"/>
        <c:grouping val="clustered"/>
        <c:varyColors val="0"/>
        <c:ser>
          <c:idx val="0"/>
          <c:order val="0"/>
          <c:tx>
            <c:strRef>
              <c:f>Лист1!$B$1</c:f>
              <c:strCache>
                <c:ptCount val="1"/>
                <c:pt idx="0">
                  <c:v>Содержание газа (м3/т)</c:v>
                </c:pt>
              </c:strCache>
            </c:strRef>
          </c:tx>
          <c:spPr>
            <a:solidFill>
              <a:schemeClr val="bg1">
                <a:lumMod val="50000"/>
              </a:schemeClr>
            </a:solidFill>
            <a:ln w="3175">
              <a:solidFill>
                <a:schemeClr val="tx1">
                  <a:lumMod val="75000"/>
                  <a:lumOff val="25000"/>
                </a:schemeClr>
              </a:solidFill>
            </a:ln>
          </c:spPr>
          <c:invertIfNegative val="0"/>
          <c:dPt>
            <c:idx val="4"/>
            <c:invertIfNegative val="0"/>
            <c:bubble3D val="0"/>
            <c:spPr>
              <a:solidFill>
                <a:srgbClr val="FF6600"/>
              </a:solidFill>
              <a:ln w="3175">
                <a:solidFill>
                  <a:schemeClr val="tx1">
                    <a:lumMod val="75000"/>
                    <a:lumOff val="25000"/>
                  </a:schemeClr>
                </a:solidFill>
              </a:ln>
            </c:spPr>
          </c:dPt>
          <c:dPt>
            <c:idx val="5"/>
            <c:invertIfNegative val="0"/>
            <c:bubble3D val="0"/>
            <c:spPr>
              <a:solidFill>
                <a:srgbClr val="FF6600"/>
              </a:solidFill>
              <a:ln w="3175">
                <a:solidFill>
                  <a:schemeClr val="tx1">
                    <a:lumMod val="75000"/>
                    <a:lumOff val="25000"/>
                  </a:schemeClr>
                </a:solidFill>
              </a:ln>
            </c:spPr>
          </c:dPt>
          <c:dPt>
            <c:idx val="6"/>
            <c:invertIfNegative val="0"/>
            <c:bubble3D val="0"/>
            <c:spPr>
              <a:solidFill>
                <a:srgbClr val="FF6600"/>
              </a:solidFill>
              <a:ln w="3175">
                <a:solidFill>
                  <a:schemeClr val="tx1">
                    <a:lumMod val="75000"/>
                    <a:lumOff val="25000"/>
                  </a:schemeClr>
                </a:solidFill>
              </a:ln>
            </c:spPr>
          </c:dPt>
          <c:dPt>
            <c:idx val="7"/>
            <c:invertIfNegative val="0"/>
            <c:bubble3D val="0"/>
            <c:spPr>
              <a:solidFill>
                <a:srgbClr val="FF6600"/>
              </a:solidFill>
              <a:ln w="3175">
                <a:solidFill>
                  <a:schemeClr val="tx1">
                    <a:lumMod val="75000"/>
                    <a:lumOff val="25000"/>
                  </a:schemeClr>
                </a:solidFill>
              </a:ln>
            </c:spPr>
          </c:dPt>
          <c:cat>
            <c:strRef>
              <c:f>Лист1!$A$2:$A$9</c:f>
              <c:strCache>
                <c:ptCount val="8"/>
                <c:pt idx="0">
                  <c:v>Well Wei 201-L</c:v>
                </c:pt>
                <c:pt idx="1">
                  <c:v>Well Wei 201-Q</c:v>
                </c:pt>
                <c:pt idx="2">
                  <c:v>Well Ning 201</c:v>
                </c:pt>
                <c:pt idx="3">
                  <c:v>Well Ning 203</c:v>
                </c:pt>
                <c:pt idx="4">
                  <c:v>Barnett</c:v>
                </c:pt>
                <c:pt idx="5">
                  <c:v>Marcellus</c:v>
                </c:pt>
                <c:pt idx="6">
                  <c:v>Eagle Ford</c:v>
                </c:pt>
                <c:pt idx="7">
                  <c:v>Heynesville</c:v>
                </c:pt>
              </c:strCache>
            </c:strRef>
          </c:cat>
          <c:val>
            <c:numRef>
              <c:f>Лист1!$B$2:$B$9</c:f>
              <c:numCache>
                <c:formatCode>General</c:formatCode>
                <c:ptCount val="8"/>
                <c:pt idx="0">
                  <c:v>3.1</c:v>
                </c:pt>
                <c:pt idx="1">
                  <c:v>1.95</c:v>
                </c:pt>
                <c:pt idx="2">
                  <c:v>2.6</c:v>
                </c:pt>
                <c:pt idx="3">
                  <c:v>5</c:v>
                </c:pt>
                <c:pt idx="4">
                  <c:v>9.1999999999999993</c:v>
                </c:pt>
                <c:pt idx="5">
                  <c:v>2.8</c:v>
                </c:pt>
                <c:pt idx="6">
                  <c:v>8.4</c:v>
                </c:pt>
                <c:pt idx="7">
                  <c:v>9.1999999999999993</c:v>
                </c:pt>
              </c:numCache>
            </c:numRef>
          </c:val>
        </c:ser>
        <c:dLbls>
          <c:showLegendKey val="0"/>
          <c:showVal val="0"/>
          <c:showCatName val="0"/>
          <c:showSerName val="0"/>
          <c:showPercent val="0"/>
          <c:showBubbleSize val="0"/>
        </c:dLbls>
        <c:gapWidth val="150"/>
        <c:axId val="218231552"/>
        <c:axId val="218233088"/>
      </c:barChart>
      <c:catAx>
        <c:axId val="218231552"/>
        <c:scaling>
          <c:orientation val="minMax"/>
        </c:scaling>
        <c:delete val="1"/>
        <c:axPos val="l"/>
        <c:majorGridlines>
          <c:spPr>
            <a:ln w="3175"/>
          </c:spPr>
        </c:majorGridlines>
        <c:majorTickMark val="out"/>
        <c:minorTickMark val="none"/>
        <c:tickLblPos val="nextTo"/>
        <c:crossAx val="218233088"/>
        <c:crosses val="autoZero"/>
        <c:auto val="1"/>
        <c:lblAlgn val="ctr"/>
        <c:lblOffset val="100"/>
        <c:noMultiLvlLbl val="0"/>
      </c:catAx>
      <c:valAx>
        <c:axId val="218233088"/>
        <c:scaling>
          <c:orientation val="minMax"/>
        </c:scaling>
        <c:delete val="0"/>
        <c:axPos val="b"/>
        <c:majorGridlines>
          <c:spPr>
            <a:ln w="3175"/>
          </c:spPr>
        </c:majorGridlines>
        <c:numFmt formatCode="General" sourceLinked="1"/>
        <c:majorTickMark val="out"/>
        <c:minorTickMark val="none"/>
        <c:tickLblPos val="nextTo"/>
        <c:crossAx val="218231552"/>
        <c:crosses val="autoZero"/>
        <c:crossBetween val="between"/>
      </c:valAx>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drawing1.xml><?xml version="1.0" encoding="utf-8"?>
<c:userShapes xmlns:c="http://schemas.openxmlformats.org/drawingml/2006/chart">
  <cdr:relSizeAnchor xmlns:cdr="http://schemas.openxmlformats.org/drawingml/2006/chartDrawing">
    <cdr:from>
      <cdr:x>0.44471</cdr:x>
      <cdr:y>0.41435</cdr:y>
    </cdr:from>
    <cdr:to>
      <cdr:x>0.44629</cdr:x>
      <cdr:y>0.91401</cdr:y>
    </cdr:to>
    <cdr:cxnSp macro="">
      <cdr:nvCxnSpPr>
        <cdr:cNvPr id="3" name="Прямая соединительная линия 2"/>
        <cdr:cNvCxnSpPr/>
      </cdr:nvCxnSpPr>
      <cdr:spPr>
        <a:xfrm xmlns:a="http://schemas.openxmlformats.org/drawingml/2006/main" flipH="1">
          <a:off x="2439844" y="1326097"/>
          <a:ext cx="8668" cy="1599116"/>
        </a:xfrm>
        <a:prstGeom xmlns:a="http://schemas.openxmlformats.org/drawingml/2006/main" prst="line">
          <a:avLst/>
        </a:prstGeom>
        <a:ln xmlns:a="http://schemas.openxmlformats.org/drawingml/2006/main" w="25400">
          <a:solidFill>
            <a:srgbClr val="C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0.49131</cdr:x>
      <cdr:y>0.73257</cdr:y>
    </cdr:from>
    <cdr:to>
      <cdr:x>0.69905</cdr:x>
      <cdr:y>0.91672</cdr:y>
    </cdr:to>
    <cdr:sp macro="" textlink="">
      <cdr:nvSpPr>
        <cdr:cNvPr id="9" name="Поле 8"/>
        <cdr:cNvSpPr txBox="1"/>
      </cdr:nvSpPr>
      <cdr:spPr>
        <a:xfrm xmlns:a="http://schemas.openxmlformats.org/drawingml/2006/main">
          <a:off x="2695530" y="2344504"/>
          <a:ext cx="1139749" cy="58937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a:p>
      </cdr:txBody>
    </cdr:sp>
  </cdr:relSizeAnchor>
  <cdr:relSizeAnchor xmlns:cdr="http://schemas.openxmlformats.org/drawingml/2006/chartDrawing">
    <cdr:from>
      <cdr:x>0.47375</cdr:x>
      <cdr:y>0.73818</cdr:y>
    </cdr:from>
    <cdr:to>
      <cdr:x>0.76541</cdr:x>
      <cdr:y>0.93181</cdr:y>
    </cdr:to>
    <cdr:sp macro="" textlink="">
      <cdr:nvSpPr>
        <cdr:cNvPr id="10" name="Поле 9"/>
        <cdr:cNvSpPr txBox="1"/>
      </cdr:nvSpPr>
      <cdr:spPr>
        <a:xfrm xmlns:a="http://schemas.openxmlformats.org/drawingml/2006/main">
          <a:off x="3898776" y="3340968"/>
          <a:ext cx="2400216" cy="87636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600" b="1">
              <a:solidFill>
                <a:srgbClr val="C00000"/>
              </a:solidFill>
              <a:latin typeface="Arial Narrow" pitchFamily="34" charset="0"/>
            </a:rPr>
            <a:t>Цена на </a:t>
          </a:r>
          <a:r>
            <a:rPr lang="en-US" sz="1600" b="1">
              <a:solidFill>
                <a:srgbClr val="C00000"/>
              </a:solidFill>
              <a:latin typeface="Arial Narrow" pitchFamily="34" charset="0"/>
            </a:rPr>
            <a:t>HH</a:t>
          </a:r>
          <a:r>
            <a:rPr lang="ru-RU" sz="1600" b="1">
              <a:solidFill>
                <a:srgbClr val="C00000"/>
              </a:solidFill>
              <a:latin typeface="Arial Narrow" pitchFamily="34" charset="0"/>
            </a:rPr>
            <a:t> в апреле 2013 г. </a:t>
          </a:r>
          <a:r>
            <a:rPr lang="en-US" sz="1600" b="1">
              <a:solidFill>
                <a:srgbClr val="C00000"/>
              </a:solidFill>
              <a:latin typeface="Arial Narrow" pitchFamily="34" charset="0"/>
            </a:rPr>
            <a:t>$149/</a:t>
          </a:r>
          <a:r>
            <a:rPr lang="ru-RU" sz="1600" b="1" baseline="0" err="1">
              <a:solidFill>
                <a:srgbClr val="C00000"/>
              </a:solidFill>
              <a:latin typeface="Arial Narrow" pitchFamily="34" charset="0"/>
            </a:rPr>
            <a:t>тыс.куб.м</a:t>
          </a:r>
          <a:r>
            <a:rPr lang="ru-RU" sz="1600" b="1" baseline="0">
              <a:solidFill>
                <a:srgbClr val="C00000"/>
              </a:solidFill>
              <a:latin typeface="Arial Narrow" pitchFamily="34" charset="0"/>
            </a:rPr>
            <a:t>.</a:t>
          </a:r>
          <a:endParaRPr lang="ru-RU" sz="1600" b="1">
            <a:solidFill>
              <a:srgbClr val="C00000"/>
            </a:solidFill>
            <a:latin typeface="Arial Narrow" pitchFamily="34" charset="0"/>
          </a:endParaRPr>
        </a:p>
      </cdr:txBody>
    </cdr:sp>
  </cdr:relSizeAnchor>
  <cdr:relSizeAnchor xmlns:cdr="http://schemas.openxmlformats.org/drawingml/2006/chartDrawing">
    <cdr:from>
      <cdr:x>0.78749</cdr:x>
      <cdr:y>0.05552</cdr:y>
    </cdr:from>
    <cdr:to>
      <cdr:x>0.98874</cdr:x>
      <cdr:y>0.42789</cdr:y>
    </cdr:to>
    <cdr:sp macro="" textlink="">
      <cdr:nvSpPr>
        <cdr:cNvPr id="11" name="Прямоугольник 10"/>
        <cdr:cNvSpPr/>
      </cdr:nvSpPr>
      <cdr:spPr>
        <a:xfrm xmlns:a="http://schemas.openxmlformats.org/drawingml/2006/main">
          <a:off x="6480719" y="276793"/>
          <a:ext cx="1656185" cy="1856437"/>
        </a:xfrm>
        <a:prstGeom xmlns:a="http://schemas.openxmlformats.org/drawingml/2006/main" prst="rect">
          <a:avLst/>
        </a:prstGeom>
        <a:solidFill xmlns:a="http://schemas.openxmlformats.org/drawingml/2006/main">
          <a:srgbClr val="C00000">
            <a:alpha val="18000"/>
          </a:srgbClr>
        </a:solidFill>
        <a:ln xmlns:a="http://schemas.openxmlformats.org/drawingml/2006/main" w="15875">
          <a:solidFill>
            <a:srgbClr val="C0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a:p>
      </cdr:txBody>
    </cdr:sp>
  </cdr:relSizeAnchor>
  <cdr:relSizeAnchor xmlns:cdr="http://schemas.openxmlformats.org/drawingml/2006/chartDrawing">
    <cdr:from>
      <cdr:x>0.70126</cdr:x>
      <cdr:y>0.4367</cdr:y>
    </cdr:from>
    <cdr:to>
      <cdr:x>0.99273</cdr:x>
      <cdr:y>0.56963</cdr:y>
    </cdr:to>
    <cdr:sp macro="" textlink="">
      <cdr:nvSpPr>
        <cdr:cNvPr id="12" name="Поле 11"/>
        <cdr:cNvSpPr txBox="1"/>
      </cdr:nvSpPr>
      <cdr:spPr>
        <a:xfrm xmlns:a="http://schemas.openxmlformats.org/drawingml/2006/main">
          <a:off x="5771080" y="2177152"/>
          <a:ext cx="2398681" cy="66269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600" b="1">
              <a:solidFill>
                <a:srgbClr val="C00000"/>
              </a:solidFill>
              <a:latin typeface="Arial Narrow" pitchFamily="34" charset="0"/>
            </a:rPr>
            <a:t>Диапазон цен на </a:t>
          </a:r>
          <a:r>
            <a:rPr lang="ru-RU" sz="1600" b="1" err="1">
              <a:solidFill>
                <a:srgbClr val="C00000"/>
              </a:solidFill>
              <a:latin typeface="Arial Narrow" pitchFamily="34" charset="0"/>
            </a:rPr>
            <a:t>хабе</a:t>
          </a:r>
          <a:r>
            <a:rPr lang="ru-RU" sz="1600" b="1">
              <a:solidFill>
                <a:srgbClr val="C00000"/>
              </a:solidFill>
              <a:latin typeface="Arial Narrow" pitchFamily="34" charset="0"/>
            </a:rPr>
            <a:t> </a:t>
          </a:r>
          <a:r>
            <a:rPr lang="en-US" sz="1600" b="1">
              <a:solidFill>
                <a:srgbClr val="C00000"/>
              </a:solidFill>
              <a:latin typeface="Arial Narrow" pitchFamily="34" charset="0"/>
            </a:rPr>
            <a:t>NBP</a:t>
          </a:r>
          <a:r>
            <a:rPr lang="ru-RU" sz="1600" b="1">
              <a:solidFill>
                <a:srgbClr val="C00000"/>
              </a:solidFill>
              <a:latin typeface="Arial Narrow" pitchFamily="34" charset="0"/>
            </a:rPr>
            <a:t> (</a:t>
          </a:r>
          <a:r>
            <a:rPr lang="en-US" sz="1600" b="1">
              <a:solidFill>
                <a:srgbClr val="C00000"/>
              </a:solidFill>
              <a:latin typeface="Arial Narrow" pitchFamily="34" charset="0"/>
            </a:rPr>
            <a:t>UK</a:t>
          </a:r>
          <a:r>
            <a:rPr lang="en-US" sz="1600" b="1" smtClean="0">
              <a:solidFill>
                <a:srgbClr val="C00000"/>
              </a:solidFill>
              <a:latin typeface="Arial Narrow" pitchFamily="34" charset="0"/>
            </a:rPr>
            <a:t>)</a:t>
          </a:r>
          <a:r>
            <a:rPr lang="ru-RU" sz="1600" b="1" smtClean="0">
              <a:solidFill>
                <a:srgbClr val="C00000"/>
              </a:solidFill>
              <a:latin typeface="Arial Narrow" pitchFamily="34" charset="0"/>
            </a:rPr>
            <a:t> в 2013 г.</a:t>
          </a:r>
          <a:endParaRPr lang="ru-RU" sz="1600" b="1">
            <a:solidFill>
              <a:srgbClr val="C00000"/>
            </a:solidFill>
            <a:latin typeface="Arial Narrow"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ru-RU"/>
          </a:p>
        </p:txBody>
      </p:sp>
      <p:sp>
        <p:nvSpPr>
          <p:cNvPr id="1679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ru-RU"/>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1679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ru-RU"/>
          </a:p>
        </p:txBody>
      </p:sp>
      <p:sp>
        <p:nvSpPr>
          <p:cNvPr id="1679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EA8C8CFB-6C8B-4ABD-9650-BA92F1551181}" type="slidenum">
              <a:rPr lang="ru-RU"/>
              <a:pPr>
                <a:defRPr/>
              </a:pPr>
              <a:t>‹#›</a:t>
            </a:fld>
            <a:endParaRPr lang="ru-RU"/>
          </a:p>
        </p:txBody>
      </p:sp>
    </p:spTree>
    <p:extLst>
      <p:ext uri="{BB962C8B-B14F-4D97-AF65-F5344CB8AC3E}">
        <p14:creationId xmlns:p14="http://schemas.microsoft.com/office/powerpoint/2010/main" val="28048512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a:ln/>
        </p:spPr>
      </p:sp>
      <p:sp>
        <p:nvSpPr>
          <p:cNvPr id="15363"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latin typeface="Arial" charset="0"/>
            </a:endParaRPr>
          </a:p>
        </p:txBody>
      </p:sp>
      <p:sp>
        <p:nvSpPr>
          <p:cNvPr id="15364"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CA1179-EEC0-40C7-B8D4-60035F50D6D3}" type="slidenum">
              <a:rPr lang="ru-RU" smtClean="0"/>
              <a:pPr eaLnBrk="1" hangingPunct="1"/>
              <a:t>1</a:t>
            </a:fld>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aphicFrame>
        <p:nvGraphicFramePr>
          <p:cNvPr id="4" name="Object 17"/>
          <p:cNvGraphicFramePr>
            <a:graphicFrameLocks noChangeAspect="1"/>
          </p:cNvGraphicFramePr>
          <p:nvPr/>
        </p:nvGraphicFramePr>
        <p:xfrm>
          <a:off x="4252913" y="0"/>
          <a:ext cx="4891087" cy="4437063"/>
        </p:xfrm>
        <a:graphic>
          <a:graphicData uri="http://schemas.openxmlformats.org/presentationml/2006/ole">
            <mc:AlternateContent xmlns:mc="http://schemas.openxmlformats.org/markup-compatibility/2006">
              <mc:Choice xmlns:v="urn:schemas-microsoft-com:vml" Requires="v">
                <p:oleObj spid="_x0000_s39979" name="Image" r:id="rId3" imgW="8228571" imgH="8711111" progId="Photoshop.Image.6">
                  <p:embed/>
                </p:oleObj>
              </mc:Choice>
              <mc:Fallback>
                <p:oleObj name="Image" r:id="rId3" imgW="8228571" imgH="8711111"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4252913" y="0"/>
                        <a:ext cx="4891087" cy="4437063"/>
                      </a:xfrm>
                      <a:prstGeom prst="rect">
                        <a:avLst/>
                      </a:prstGeom>
                      <a:noFill/>
                      <a:ln>
                        <a:noFill/>
                      </a:ln>
                      <a:effectLst/>
                      <a:extLst>
                        <a:ext uri="{909E8E84-426E-40DD-AFC4-6F175D3DCCD1}">
                          <a14:hiddenFill xmlns:a14="http://schemas.microsoft.com/office/drawing/2010/main">
                            <a:gradFill rotWithShape="1">
                              <a:gsLst>
                                <a:gs pos="0">
                                  <a:srgbClr val="7A98CD">
                                    <a:alpha val="39998"/>
                                  </a:srgbClr>
                                </a:gs>
                                <a:gs pos="100000">
                                  <a:schemeClr val="accent1"/>
                                </a:gs>
                              </a:gsLst>
                              <a:lin ang="5400000" scaled="1"/>
                            </a:gra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Rectangle 18" descr="Light horizontal"/>
          <p:cNvSpPr>
            <a:spLocks noChangeArrowheads="1"/>
          </p:cNvSpPr>
          <p:nvPr/>
        </p:nvSpPr>
        <p:spPr bwMode="gray">
          <a:xfrm>
            <a:off x="0" y="9525"/>
            <a:ext cx="1476375" cy="6848475"/>
          </a:xfrm>
          <a:prstGeom prst="rect">
            <a:avLst/>
          </a:prstGeom>
          <a:pattFill prst="ltHorz">
            <a:fgClr>
              <a:schemeClr val="bg2"/>
            </a:fgClr>
            <a:bgClr>
              <a:srgbClr val="FFFFFF"/>
            </a:bgClr>
          </a:patt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p>
            <a:endParaRPr lang="ru-RU"/>
          </a:p>
        </p:txBody>
      </p:sp>
      <p:sp>
        <p:nvSpPr>
          <p:cNvPr id="6" name="Rectangle 19"/>
          <p:cNvSpPr>
            <a:spLocks noChangeArrowheads="1"/>
          </p:cNvSpPr>
          <p:nvPr/>
        </p:nvSpPr>
        <p:spPr bwMode="ltGray">
          <a:xfrm flipV="1">
            <a:off x="0" y="4267200"/>
            <a:ext cx="9144000" cy="1106488"/>
          </a:xfrm>
          <a:prstGeom prst="rect">
            <a:avLst/>
          </a:prstGeom>
          <a:solidFill>
            <a:schemeClr val="accent1"/>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p>
            <a:endParaRPr lang="ru-RU"/>
          </a:p>
        </p:txBody>
      </p:sp>
      <p:sp>
        <p:nvSpPr>
          <p:cNvPr id="7" name="AutoShape 21"/>
          <p:cNvSpPr>
            <a:spLocks noChangeArrowheads="1"/>
          </p:cNvSpPr>
          <p:nvPr/>
        </p:nvSpPr>
        <p:spPr bwMode="ltGray">
          <a:xfrm>
            <a:off x="1474788" y="5156200"/>
            <a:ext cx="7129462" cy="504825"/>
          </a:xfrm>
          <a:prstGeom prst="roundRect">
            <a:avLst>
              <a:gd name="adj" fmla="val 16667"/>
            </a:avLst>
          </a:prstGeom>
          <a:solidFill>
            <a:schemeClr val="tx1"/>
          </a:solidFill>
          <a:ln w="38100" algn="ctr">
            <a:solidFill>
              <a:schemeClr val="bg1"/>
            </a:solidFill>
            <a:round/>
            <a:headEnd/>
            <a:tailEnd/>
          </a:ln>
        </p:spPr>
        <p:txBody>
          <a:bodyPr wrap="none" anchor="ctr"/>
          <a:lstStyle/>
          <a:p>
            <a:endParaRPr lang="ru-RU"/>
          </a:p>
        </p:txBody>
      </p:sp>
      <p:grpSp>
        <p:nvGrpSpPr>
          <p:cNvPr id="8" name="Group 16"/>
          <p:cNvGrpSpPr>
            <a:grpSpLocks/>
          </p:cNvGrpSpPr>
          <p:nvPr/>
        </p:nvGrpSpPr>
        <p:grpSpPr bwMode="auto">
          <a:xfrm>
            <a:off x="4254500" y="6088063"/>
            <a:ext cx="1079500" cy="603250"/>
            <a:chOff x="2680" y="3678"/>
            <a:chExt cx="680" cy="380"/>
          </a:xfrm>
        </p:grpSpPr>
        <p:sp>
          <p:nvSpPr>
            <p:cNvPr id="9" name="Text Box 14"/>
            <p:cNvSpPr txBox="1">
              <a:spLocks noChangeArrowheads="1"/>
            </p:cNvSpPr>
            <p:nvPr/>
          </p:nvSpPr>
          <p:spPr bwMode="gray">
            <a:xfrm>
              <a:off x="2680" y="3789"/>
              <a:ext cx="680"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2200" b="1" smtClean="0">
                  <a:solidFill>
                    <a:schemeClr val="tx2"/>
                  </a:solidFill>
                  <a:latin typeface="Verdana" pitchFamily="34" charset="0"/>
                </a:rPr>
                <a:t>LOGO</a:t>
              </a:r>
            </a:p>
          </p:txBody>
        </p:sp>
        <p:sp>
          <p:nvSpPr>
            <p:cNvPr id="10" name="AutoShape 15"/>
            <p:cNvSpPr>
              <a:spLocks noChangeArrowheads="1"/>
            </p:cNvSpPr>
            <p:nvPr/>
          </p:nvSpPr>
          <p:spPr bwMode="gray">
            <a:xfrm rot="5400000">
              <a:off x="2928" y="3493"/>
              <a:ext cx="172" cy="542"/>
            </a:xfrm>
            <a:prstGeom prst="moon">
              <a:avLst>
                <a:gd name="adj" fmla="val 21208"/>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grpSp>
      <p:sp>
        <p:nvSpPr>
          <p:cNvPr id="3074" name="Rectangle 2"/>
          <p:cNvSpPr>
            <a:spLocks noGrp="1" noChangeArrowheads="1"/>
          </p:cNvSpPr>
          <p:nvPr>
            <p:ph type="ctrTitle"/>
          </p:nvPr>
        </p:nvSpPr>
        <p:spPr bwMode="auto">
          <a:xfrm>
            <a:off x="1447800" y="3548063"/>
            <a:ext cx="7239000" cy="1371600"/>
          </a:xfrm>
        </p:spPr>
        <p:txBody>
          <a:bodyPr/>
          <a:lstStyle>
            <a:lvl1pPr algn="l">
              <a:defRPr sz="4000" b="1">
                <a:solidFill>
                  <a:schemeClr val="tx1"/>
                </a:solidFill>
              </a:defRPr>
            </a:lvl1pPr>
          </a:lstStyle>
          <a:p>
            <a:r>
              <a:rPr lang="en-US"/>
              <a:t>Образец заголовка</a:t>
            </a:r>
          </a:p>
        </p:txBody>
      </p:sp>
      <p:sp>
        <p:nvSpPr>
          <p:cNvPr id="3075" name="Rectangle 3"/>
          <p:cNvSpPr>
            <a:spLocks noGrp="1" noChangeArrowheads="1"/>
          </p:cNvSpPr>
          <p:nvPr>
            <p:ph type="subTitle" idx="1"/>
          </p:nvPr>
        </p:nvSpPr>
        <p:spPr bwMode="white">
          <a:xfrm>
            <a:off x="1614488" y="5224463"/>
            <a:ext cx="6858000" cy="381000"/>
          </a:xfrm>
        </p:spPr>
        <p:txBody>
          <a:bodyPr/>
          <a:lstStyle>
            <a:lvl1pPr marL="0" indent="0">
              <a:buFont typeface="Wingdings" pitchFamily="2" charset="2"/>
              <a:buNone/>
              <a:defRPr sz="1400" b="1">
                <a:solidFill>
                  <a:schemeClr val="bg1"/>
                </a:solidFill>
              </a:defRPr>
            </a:lvl1pPr>
          </a:lstStyle>
          <a:p>
            <a:r>
              <a:rPr lang="en-US"/>
              <a:t>Образец подзаголовка</a:t>
            </a:r>
          </a:p>
        </p:txBody>
      </p:sp>
    </p:spTree>
    <p:extLst>
      <p:ext uri="{BB962C8B-B14F-4D97-AF65-F5344CB8AC3E}">
        <p14:creationId xmlns:p14="http://schemas.microsoft.com/office/powerpoint/2010/main" val="4075895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r>
              <a:rPr lang="en-US"/>
              <a:t>www.themegallery.com</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Company Name</a:t>
            </a:r>
          </a:p>
        </p:txBody>
      </p:sp>
      <p:sp>
        <p:nvSpPr>
          <p:cNvPr id="6" name="Rectangle 6"/>
          <p:cNvSpPr>
            <a:spLocks noGrp="1" noChangeArrowheads="1"/>
          </p:cNvSpPr>
          <p:nvPr>
            <p:ph type="sldNum" sz="quarter" idx="12"/>
          </p:nvPr>
        </p:nvSpPr>
        <p:spPr>
          <a:ln/>
        </p:spPr>
        <p:txBody>
          <a:bodyPr/>
          <a:lstStyle>
            <a:lvl1pPr>
              <a:defRPr/>
            </a:lvl1pPr>
          </a:lstStyle>
          <a:p>
            <a:pPr>
              <a:defRPr/>
            </a:pPr>
            <a:fld id="{B7B5DAB6-5988-4DB0-B485-3D63204B6204}" type="slidenum">
              <a:rPr lang="en-US"/>
              <a:pPr>
                <a:defRPr/>
              </a:pPr>
              <a:t>‹#›</a:t>
            </a:fld>
            <a:endParaRPr lang="en-US"/>
          </a:p>
        </p:txBody>
      </p:sp>
    </p:spTree>
    <p:extLst>
      <p:ext uri="{BB962C8B-B14F-4D97-AF65-F5344CB8AC3E}">
        <p14:creationId xmlns:p14="http://schemas.microsoft.com/office/powerpoint/2010/main" val="1071419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319088"/>
            <a:ext cx="2057400" cy="60055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319088"/>
            <a:ext cx="6019800" cy="60055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r>
              <a:rPr lang="en-US"/>
              <a:t>www.themegallery.com</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Company Name</a:t>
            </a:r>
          </a:p>
        </p:txBody>
      </p:sp>
      <p:sp>
        <p:nvSpPr>
          <p:cNvPr id="6" name="Rectangle 6"/>
          <p:cNvSpPr>
            <a:spLocks noGrp="1" noChangeArrowheads="1"/>
          </p:cNvSpPr>
          <p:nvPr>
            <p:ph type="sldNum" sz="quarter" idx="12"/>
          </p:nvPr>
        </p:nvSpPr>
        <p:spPr>
          <a:ln/>
        </p:spPr>
        <p:txBody>
          <a:bodyPr/>
          <a:lstStyle>
            <a:lvl1pPr>
              <a:defRPr/>
            </a:lvl1pPr>
          </a:lstStyle>
          <a:p>
            <a:pPr>
              <a:defRPr/>
            </a:pPr>
            <a:fld id="{CAF2AF75-02CF-4DD8-A6A2-3780F2B1D842}" type="slidenum">
              <a:rPr lang="en-US"/>
              <a:pPr>
                <a:defRPr/>
              </a:pPr>
              <a:t>‹#›</a:t>
            </a:fld>
            <a:endParaRPr lang="en-US"/>
          </a:p>
        </p:txBody>
      </p:sp>
    </p:spTree>
    <p:extLst>
      <p:ext uri="{BB962C8B-B14F-4D97-AF65-F5344CB8AC3E}">
        <p14:creationId xmlns:p14="http://schemas.microsoft.com/office/powerpoint/2010/main" val="231933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7688" y="319088"/>
            <a:ext cx="7162800" cy="563562"/>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076325"/>
            <a:ext cx="4038600" cy="52482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076325"/>
            <a:ext cx="4038600" cy="25479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776663"/>
            <a:ext cx="4038600" cy="254793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r>
              <a:rPr lang="en-US"/>
              <a:t>www.themegallery.com</a:t>
            </a:r>
          </a:p>
        </p:txBody>
      </p:sp>
      <p:sp>
        <p:nvSpPr>
          <p:cNvPr id="7" name="Rectangle 5"/>
          <p:cNvSpPr>
            <a:spLocks noGrp="1" noChangeArrowheads="1"/>
          </p:cNvSpPr>
          <p:nvPr>
            <p:ph type="ftr" sz="quarter" idx="11"/>
          </p:nvPr>
        </p:nvSpPr>
        <p:spPr>
          <a:ln/>
        </p:spPr>
        <p:txBody>
          <a:bodyPr/>
          <a:lstStyle>
            <a:lvl1pPr>
              <a:defRPr/>
            </a:lvl1pPr>
          </a:lstStyle>
          <a:p>
            <a:pPr>
              <a:defRPr/>
            </a:pPr>
            <a:r>
              <a:rPr lang="en-US"/>
              <a:t>Company Name</a:t>
            </a:r>
          </a:p>
        </p:txBody>
      </p:sp>
      <p:sp>
        <p:nvSpPr>
          <p:cNvPr id="8" name="Rectangle 6"/>
          <p:cNvSpPr>
            <a:spLocks noGrp="1" noChangeArrowheads="1"/>
          </p:cNvSpPr>
          <p:nvPr>
            <p:ph type="sldNum" sz="quarter" idx="12"/>
          </p:nvPr>
        </p:nvSpPr>
        <p:spPr>
          <a:ln/>
        </p:spPr>
        <p:txBody>
          <a:bodyPr/>
          <a:lstStyle>
            <a:lvl1pPr>
              <a:defRPr/>
            </a:lvl1pPr>
          </a:lstStyle>
          <a:p>
            <a:pPr>
              <a:defRPr/>
            </a:pPr>
            <a:fld id="{A6DD45C7-0FD8-47A7-AA43-390E4FBCA1DA}" type="slidenum">
              <a:rPr lang="en-US"/>
              <a:pPr>
                <a:defRPr/>
              </a:pPr>
              <a:t>‹#›</a:t>
            </a:fld>
            <a:endParaRPr lang="en-US"/>
          </a:p>
        </p:txBody>
      </p:sp>
    </p:spTree>
    <p:extLst>
      <p:ext uri="{BB962C8B-B14F-4D97-AF65-F5344CB8AC3E}">
        <p14:creationId xmlns:p14="http://schemas.microsoft.com/office/powerpoint/2010/main" val="2335668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7688" y="319088"/>
            <a:ext cx="7162800" cy="563562"/>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076325"/>
            <a:ext cx="8229600" cy="5248275"/>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r>
              <a:rPr lang="en-US"/>
              <a:t>www.themegallery.com</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Company Name</a:t>
            </a:r>
          </a:p>
        </p:txBody>
      </p:sp>
      <p:sp>
        <p:nvSpPr>
          <p:cNvPr id="6" name="Rectangle 6"/>
          <p:cNvSpPr>
            <a:spLocks noGrp="1" noChangeArrowheads="1"/>
          </p:cNvSpPr>
          <p:nvPr>
            <p:ph type="sldNum" sz="quarter" idx="12"/>
          </p:nvPr>
        </p:nvSpPr>
        <p:spPr>
          <a:ln/>
        </p:spPr>
        <p:txBody>
          <a:bodyPr/>
          <a:lstStyle>
            <a:lvl1pPr>
              <a:defRPr/>
            </a:lvl1pPr>
          </a:lstStyle>
          <a:p>
            <a:pPr>
              <a:defRPr/>
            </a:pPr>
            <a:fld id="{52E08319-63B2-400D-BB42-463E080D2D87}" type="slidenum">
              <a:rPr lang="en-US"/>
              <a:pPr>
                <a:defRPr/>
              </a:pPr>
              <a:t>‹#›</a:t>
            </a:fld>
            <a:endParaRPr lang="en-US"/>
          </a:p>
        </p:txBody>
      </p:sp>
    </p:spTree>
    <p:extLst>
      <p:ext uri="{BB962C8B-B14F-4D97-AF65-F5344CB8AC3E}">
        <p14:creationId xmlns:p14="http://schemas.microsoft.com/office/powerpoint/2010/main" val="2702405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r>
              <a:rPr lang="en-US"/>
              <a:t>www.themegallery.com</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Company Name</a:t>
            </a:r>
          </a:p>
        </p:txBody>
      </p:sp>
      <p:sp>
        <p:nvSpPr>
          <p:cNvPr id="6" name="Rectangle 6"/>
          <p:cNvSpPr>
            <a:spLocks noGrp="1" noChangeArrowheads="1"/>
          </p:cNvSpPr>
          <p:nvPr>
            <p:ph type="sldNum" sz="quarter" idx="12"/>
          </p:nvPr>
        </p:nvSpPr>
        <p:spPr>
          <a:ln/>
        </p:spPr>
        <p:txBody>
          <a:bodyPr/>
          <a:lstStyle>
            <a:lvl1pPr>
              <a:defRPr/>
            </a:lvl1pPr>
          </a:lstStyle>
          <a:p>
            <a:pPr>
              <a:defRPr/>
            </a:pPr>
            <a:fld id="{A6C7BAA1-16AF-49EE-B5AA-5FBFB368F638}" type="slidenum">
              <a:rPr lang="en-US"/>
              <a:pPr>
                <a:defRPr/>
              </a:pPr>
              <a:t>‹#›</a:t>
            </a:fld>
            <a:endParaRPr lang="en-US"/>
          </a:p>
        </p:txBody>
      </p:sp>
    </p:spTree>
    <p:extLst>
      <p:ext uri="{BB962C8B-B14F-4D97-AF65-F5344CB8AC3E}">
        <p14:creationId xmlns:p14="http://schemas.microsoft.com/office/powerpoint/2010/main" val="539095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r>
              <a:rPr lang="en-US"/>
              <a:t>www.themegallery.com</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Company Name</a:t>
            </a:r>
          </a:p>
        </p:txBody>
      </p:sp>
      <p:sp>
        <p:nvSpPr>
          <p:cNvPr id="6" name="Rectangle 6"/>
          <p:cNvSpPr>
            <a:spLocks noGrp="1" noChangeArrowheads="1"/>
          </p:cNvSpPr>
          <p:nvPr>
            <p:ph type="sldNum" sz="quarter" idx="12"/>
          </p:nvPr>
        </p:nvSpPr>
        <p:spPr>
          <a:ln/>
        </p:spPr>
        <p:txBody>
          <a:bodyPr/>
          <a:lstStyle>
            <a:lvl1pPr>
              <a:defRPr/>
            </a:lvl1pPr>
          </a:lstStyle>
          <a:p>
            <a:pPr>
              <a:defRPr/>
            </a:pPr>
            <a:fld id="{EFFF641D-7F7D-42A5-90BE-8E0E626442C1}" type="slidenum">
              <a:rPr lang="en-US"/>
              <a:pPr>
                <a:defRPr/>
              </a:pPr>
              <a:t>‹#›</a:t>
            </a:fld>
            <a:endParaRPr lang="en-US"/>
          </a:p>
        </p:txBody>
      </p:sp>
    </p:spTree>
    <p:extLst>
      <p:ext uri="{BB962C8B-B14F-4D97-AF65-F5344CB8AC3E}">
        <p14:creationId xmlns:p14="http://schemas.microsoft.com/office/powerpoint/2010/main" val="280892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r>
              <a:rPr lang="en-US"/>
              <a:t>www.themegallery.com</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Company Name</a:t>
            </a:r>
          </a:p>
        </p:txBody>
      </p:sp>
      <p:sp>
        <p:nvSpPr>
          <p:cNvPr id="7" name="Rectangle 6"/>
          <p:cNvSpPr>
            <a:spLocks noGrp="1" noChangeArrowheads="1"/>
          </p:cNvSpPr>
          <p:nvPr>
            <p:ph type="sldNum" sz="quarter" idx="12"/>
          </p:nvPr>
        </p:nvSpPr>
        <p:spPr>
          <a:ln/>
        </p:spPr>
        <p:txBody>
          <a:bodyPr/>
          <a:lstStyle>
            <a:lvl1pPr>
              <a:defRPr/>
            </a:lvl1pPr>
          </a:lstStyle>
          <a:p>
            <a:pPr>
              <a:defRPr/>
            </a:pPr>
            <a:fld id="{658A7B6C-60BF-41B4-B4DC-46D355BBADE8}" type="slidenum">
              <a:rPr lang="en-US"/>
              <a:pPr>
                <a:defRPr/>
              </a:pPr>
              <a:t>‹#›</a:t>
            </a:fld>
            <a:endParaRPr lang="en-US"/>
          </a:p>
        </p:txBody>
      </p:sp>
    </p:spTree>
    <p:extLst>
      <p:ext uri="{BB962C8B-B14F-4D97-AF65-F5344CB8AC3E}">
        <p14:creationId xmlns:p14="http://schemas.microsoft.com/office/powerpoint/2010/main" val="142040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r>
              <a:rPr lang="en-US"/>
              <a:t>www.themegallery.com</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Company Name</a:t>
            </a:r>
          </a:p>
        </p:txBody>
      </p:sp>
      <p:sp>
        <p:nvSpPr>
          <p:cNvPr id="9" name="Rectangle 6"/>
          <p:cNvSpPr>
            <a:spLocks noGrp="1" noChangeArrowheads="1"/>
          </p:cNvSpPr>
          <p:nvPr>
            <p:ph type="sldNum" sz="quarter" idx="12"/>
          </p:nvPr>
        </p:nvSpPr>
        <p:spPr>
          <a:ln/>
        </p:spPr>
        <p:txBody>
          <a:bodyPr/>
          <a:lstStyle>
            <a:lvl1pPr>
              <a:defRPr/>
            </a:lvl1pPr>
          </a:lstStyle>
          <a:p>
            <a:pPr>
              <a:defRPr/>
            </a:pPr>
            <a:fld id="{8C7ABED0-2D51-40E4-AC4E-036478B84ED1}" type="slidenum">
              <a:rPr lang="en-US"/>
              <a:pPr>
                <a:defRPr/>
              </a:pPr>
              <a:t>‹#›</a:t>
            </a:fld>
            <a:endParaRPr lang="en-US"/>
          </a:p>
        </p:txBody>
      </p:sp>
    </p:spTree>
    <p:extLst>
      <p:ext uri="{BB962C8B-B14F-4D97-AF65-F5344CB8AC3E}">
        <p14:creationId xmlns:p14="http://schemas.microsoft.com/office/powerpoint/2010/main" val="1162291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r>
              <a:rPr lang="en-US"/>
              <a:t>www.themegallery.com</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Company Name</a:t>
            </a:r>
          </a:p>
        </p:txBody>
      </p:sp>
      <p:sp>
        <p:nvSpPr>
          <p:cNvPr id="5" name="Rectangle 6"/>
          <p:cNvSpPr>
            <a:spLocks noGrp="1" noChangeArrowheads="1"/>
          </p:cNvSpPr>
          <p:nvPr>
            <p:ph type="sldNum" sz="quarter" idx="12"/>
          </p:nvPr>
        </p:nvSpPr>
        <p:spPr>
          <a:ln/>
        </p:spPr>
        <p:txBody>
          <a:bodyPr/>
          <a:lstStyle>
            <a:lvl1pPr>
              <a:defRPr/>
            </a:lvl1pPr>
          </a:lstStyle>
          <a:p>
            <a:pPr>
              <a:defRPr/>
            </a:pPr>
            <a:fld id="{355917AE-D0B9-421B-B5A7-1077A9473519}" type="slidenum">
              <a:rPr lang="en-US"/>
              <a:pPr>
                <a:defRPr/>
              </a:pPr>
              <a:t>‹#›</a:t>
            </a:fld>
            <a:endParaRPr lang="en-US"/>
          </a:p>
        </p:txBody>
      </p:sp>
    </p:spTree>
    <p:extLst>
      <p:ext uri="{BB962C8B-B14F-4D97-AF65-F5344CB8AC3E}">
        <p14:creationId xmlns:p14="http://schemas.microsoft.com/office/powerpoint/2010/main" val="1917238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www.themegallery.com</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Company Name</a:t>
            </a:r>
          </a:p>
        </p:txBody>
      </p:sp>
      <p:sp>
        <p:nvSpPr>
          <p:cNvPr id="4" name="Rectangle 6"/>
          <p:cNvSpPr>
            <a:spLocks noGrp="1" noChangeArrowheads="1"/>
          </p:cNvSpPr>
          <p:nvPr>
            <p:ph type="sldNum" sz="quarter" idx="12"/>
          </p:nvPr>
        </p:nvSpPr>
        <p:spPr>
          <a:ln/>
        </p:spPr>
        <p:txBody>
          <a:bodyPr/>
          <a:lstStyle>
            <a:lvl1pPr>
              <a:defRPr/>
            </a:lvl1pPr>
          </a:lstStyle>
          <a:p>
            <a:pPr>
              <a:defRPr/>
            </a:pPr>
            <a:fld id="{BF1CA89A-8181-4850-BE16-8B181D0DC820}" type="slidenum">
              <a:rPr lang="en-US"/>
              <a:pPr>
                <a:defRPr/>
              </a:pPr>
              <a:t>‹#›</a:t>
            </a:fld>
            <a:endParaRPr lang="en-US"/>
          </a:p>
        </p:txBody>
      </p:sp>
    </p:spTree>
    <p:extLst>
      <p:ext uri="{BB962C8B-B14F-4D97-AF65-F5344CB8AC3E}">
        <p14:creationId xmlns:p14="http://schemas.microsoft.com/office/powerpoint/2010/main" val="457377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r>
              <a:rPr lang="en-US"/>
              <a:t>www.themegallery.com</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Company Name</a:t>
            </a:r>
          </a:p>
        </p:txBody>
      </p:sp>
      <p:sp>
        <p:nvSpPr>
          <p:cNvPr id="7" name="Rectangle 6"/>
          <p:cNvSpPr>
            <a:spLocks noGrp="1" noChangeArrowheads="1"/>
          </p:cNvSpPr>
          <p:nvPr>
            <p:ph type="sldNum" sz="quarter" idx="12"/>
          </p:nvPr>
        </p:nvSpPr>
        <p:spPr>
          <a:ln/>
        </p:spPr>
        <p:txBody>
          <a:bodyPr/>
          <a:lstStyle>
            <a:lvl1pPr>
              <a:defRPr/>
            </a:lvl1pPr>
          </a:lstStyle>
          <a:p>
            <a:pPr>
              <a:defRPr/>
            </a:pPr>
            <a:fld id="{5E35ED8B-5549-4344-B3E2-7FD333E3BDD5}" type="slidenum">
              <a:rPr lang="en-US"/>
              <a:pPr>
                <a:defRPr/>
              </a:pPr>
              <a:t>‹#›</a:t>
            </a:fld>
            <a:endParaRPr lang="en-US"/>
          </a:p>
        </p:txBody>
      </p:sp>
    </p:spTree>
    <p:extLst>
      <p:ext uri="{BB962C8B-B14F-4D97-AF65-F5344CB8AC3E}">
        <p14:creationId xmlns:p14="http://schemas.microsoft.com/office/powerpoint/2010/main" val="1229800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r>
              <a:rPr lang="en-US"/>
              <a:t>www.themegallery.com</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Company Name</a:t>
            </a:r>
          </a:p>
        </p:txBody>
      </p:sp>
      <p:sp>
        <p:nvSpPr>
          <p:cNvPr id="7" name="Rectangle 6"/>
          <p:cNvSpPr>
            <a:spLocks noGrp="1" noChangeArrowheads="1"/>
          </p:cNvSpPr>
          <p:nvPr>
            <p:ph type="sldNum" sz="quarter" idx="12"/>
          </p:nvPr>
        </p:nvSpPr>
        <p:spPr>
          <a:ln/>
        </p:spPr>
        <p:txBody>
          <a:bodyPr/>
          <a:lstStyle>
            <a:lvl1pPr>
              <a:defRPr/>
            </a:lvl1pPr>
          </a:lstStyle>
          <a:p>
            <a:pPr>
              <a:defRPr/>
            </a:pPr>
            <a:fld id="{78D5C4A6-9241-4E46-AFCC-79F21EA37CA0}" type="slidenum">
              <a:rPr lang="en-US"/>
              <a:pPr>
                <a:defRPr/>
              </a:pPr>
              <a:t>‹#›</a:t>
            </a:fld>
            <a:endParaRPr lang="en-US"/>
          </a:p>
        </p:txBody>
      </p:sp>
    </p:spTree>
    <p:extLst>
      <p:ext uri="{BB962C8B-B14F-4D97-AF65-F5344CB8AC3E}">
        <p14:creationId xmlns:p14="http://schemas.microsoft.com/office/powerpoint/2010/main" val="1124744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5" descr="Light horizontal"/>
          <p:cNvSpPr>
            <a:spLocks noChangeArrowheads="1"/>
          </p:cNvSpPr>
          <p:nvPr/>
        </p:nvSpPr>
        <p:spPr bwMode="gray">
          <a:xfrm>
            <a:off x="0" y="0"/>
            <a:ext cx="468313" cy="6858000"/>
          </a:xfrm>
          <a:prstGeom prst="rect">
            <a:avLst/>
          </a:prstGeom>
          <a:pattFill prst="ltHorz">
            <a:fgClr>
              <a:schemeClr val="bg2"/>
            </a:fgClr>
            <a:bgClr>
              <a:srgbClr val="FFFFFF"/>
            </a:bgClr>
          </a:patt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p>
            <a:endParaRPr lang="ru-RU"/>
          </a:p>
        </p:txBody>
      </p:sp>
      <p:sp>
        <p:nvSpPr>
          <p:cNvPr id="1027" name="Rectangle 16"/>
          <p:cNvSpPr>
            <a:spLocks noChangeArrowheads="1"/>
          </p:cNvSpPr>
          <p:nvPr/>
        </p:nvSpPr>
        <p:spPr bwMode="invGray">
          <a:xfrm>
            <a:off x="0" y="-26988"/>
            <a:ext cx="9144000" cy="692151"/>
          </a:xfrm>
          <a:prstGeom prst="rect">
            <a:avLst/>
          </a:prstGeom>
          <a:solidFill>
            <a:schemeClr val="accent1"/>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wrap="none" anchor="ctr"/>
          <a:lstStyle/>
          <a:p>
            <a:endParaRPr lang="ru-RU"/>
          </a:p>
        </p:txBody>
      </p:sp>
      <p:sp>
        <p:nvSpPr>
          <p:cNvPr id="1028" name="Line 17"/>
          <p:cNvSpPr>
            <a:spLocks noChangeShapeType="1"/>
          </p:cNvSpPr>
          <p:nvPr/>
        </p:nvSpPr>
        <p:spPr bwMode="gray">
          <a:xfrm>
            <a:off x="468313" y="6410325"/>
            <a:ext cx="8424862" cy="0"/>
          </a:xfrm>
          <a:prstGeom prst="line">
            <a:avLst/>
          </a:prstGeom>
          <a:noFill/>
          <a:ln w="0">
            <a:solidFill>
              <a:schemeClr val="tx2"/>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029" name="AutoShape 18"/>
          <p:cNvSpPr>
            <a:spLocks noChangeArrowheads="1"/>
          </p:cNvSpPr>
          <p:nvPr/>
        </p:nvSpPr>
        <p:spPr bwMode="blackWhite">
          <a:xfrm>
            <a:off x="468313" y="233363"/>
            <a:ext cx="7488237" cy="720725"/>
          </a:xfrm>
          <a:prstGeom prst="roundRect">
            <a:avLst>
              <a:gd name="adj" fmla="val 16667"/>
            </a:avLst>
          </a:prstGeom>
          <a:solidFill>
            <a:schemeClr val="tx1"/>
          </a:solidFill>
          <a:ln w="38100" algn="ctr">
            <a:solidFill>
              <a:schemeClr val="bg1"/>
            </a:solidFill>
            <a:round/>
            <a:headEnd/>
            <a:tailEnd/>
          </a:ln>
        </p:spPr>
        <p:txBody>
          <a:bodyPr wrap="none" anchor="ctr"/>
          <a:lstStyle/>
          <a:p>
            <a:endParaRPr lang="ru-RU"/>
          </a:p>
        </p:txBody>
      </p:sp>
      <p:sp>
        <p:nvSpPr>
          <p:cNvPr id="1030" name="Rectangle 3"/>
          <p:cNvSpPr>
            <a:spLocks noGrp="1" noChangeArrowheads="1"/>
          </p:cNvSpPr>
          <p:nvPr>
            <p:ph type="body" idx="1"/>
          </p:nvPr>
        </p:nvSpPr>
        <p:spPr bwMode="auto">
          <a:xfrm>
            <a:off x="457200" y="1076325"/>
            <a:ext cx="82296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2" name="Rectangle 4"/>
          <p:cNvSpPr>
            <a:spLocks noGrp="1" noChangeArrowheads="1"/>
          </p:cNvSpPr>
          <p:nvPr>
            <p:ph type="dt" sz="half" idx="2"/>
          </p:nvPr>
        </p:nvSpPr>
        <p:spPr bwMode="auto">
          <a:xfrm>
            <a:off x="457200" y="6400800"/>
            <a:ext cx="2667000" cy="2555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a:latin typeface="+mn-lt"/>
              </a:defRPr>
            </a:lvl1pPr>
          </a:lstStyle>
          <a:p>
            <a:pPr>
              <a:defRPr/>
            </a:pPr>
            <a:r>
              <a:rPr lang="en-US"/>
              <a:t>www.themegallery.com</a:t>
            </a:r>
          </a:p>
        </p:txBody>
      </p:sp>
      <p:sp>
        <p:nvSpPr>
          <p:cNvPr id="3" name="Rectangle 5"/>
          <p:cNvSpPr>
            <a:spLocks noGrp="1" noChangeArrowheads="1"/>
          </p:cNvSpPr>
          <p:nvPr>
            <p:ph type="ftr" sz="quarter" idx="3"/>
          </p:nvPr>
        </p:nvSpPr>
        <p:spPr bwMode="auto">
          <a:xfrm>
            <a:off x="5943600" y="64008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a:latin typeface="+mn-lt"/>
              </a:defRPr>
            </a:lvl1pPr>
          </a:lstStyle>
          <a:p>
            <a:pPr>
              <a:defRPr/>
            </a:pPr>
            <a:r>
              <a:rPr lang="en-US"/>
              <a:t>Company Name</a:t>
            </a:r>
          </a:p>
        </p:txBody>
      </p:sp>
      <p:sp>
        <p:nvSpPr>
          <p:cNvPr id="4" name="Rectangle 6"/>
          <p:cNvSpPr>
            <a:spLocks noGrp="1" noChangeArrowheads="1"/>
          </p:cNvSpPr>
          <p:nvPr>
            <p:ph type="sldNum" sz="quarter" idx="4"/>
          </p:nvPr>
        </p:nvSpPr>
        <p:spPr bwMode="auto">
          <a:xfrm>
            <a:off x="3657600" y="6386513"/>
            <a:ext cx="2133600" cy="2111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a:latin typeface="+mn-lt"/>
              </a:defRPr>
            </a:lvl1pPr>
          </a:lstStyle>
          <a:p>
            <a:pPr>
              <a:defRPr/>
            </a:pPr>
            <a:fld id="{44BD86E8-741F-40D8-AE55-247417E6847F}" type="slidenum">
              <a:rPr lang="en-US"/>
              <a:pPr>
                <a:defRPr/>
              </a:pPr>
              <a:t>‹#›</a:t>
            </a:fld>
            <a:endParaRPr lang="en-US"/>
          </a:p>
        </p:txBody>
      </p:sp>
      <p:sp>
        <p:nvSpPr>
          <p:cNvPr id="1034" name="Rectangle 2"/>
          <p:cNvSpPr>
            <a:spLocks noGrp="1" noChangeArrowheads="1"/>
          </p:cNvSpPr>
          <p:nvPr>
            <p:ph type="title"/>
          </p:nvPr>
        </p:nvSpPr>
        <p:spPr bwMode="black">
          <a:xfrm>
            <a:off x="547688" y="319088"/>
            <a:ext cx="71628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1035" name="Text Box 13"/>
          <p:cNvSpPr txBox="1">
            <a:spLocks noChangeArrowheads="1"/>
          </p:cNvSpPr>
          <p:nvPr/>
        </p:nvSpPr>
        <p:spPr bwMode="white">
          <a:xfrm>
            <a:off x="8153400" y="261938"/>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600" b="1" smtClean="0">
                <a:solidFill>
                  <a:schemeClr val="bg1"/>
                </a:solidFill>
                <a:latin typeface="Verdana" pitchFamily="34" charset="0"/>
              </a:rPr>
              <a:t>LOGO</a:t>
            </a:r>
          </a:p>
        </p:txBody>
      </p:sp>
      <p:sp>
        <p:nvSpPr>
          <p:cNvPr id="1036" name="AutoShape 14"/>
          <p:cNvSpPr>
            <a:spLocks noChangeArrowheads="1"/>
          </p:cNvSpPr>
          <p:nvPr/>
        </p:nvSpPr>
        <p:spPr bwMode="ltGray">
          <a:xfrm rot="5400000">
            <a:off x="8397876" y="-136525"/>
            <a:ext cx="284162" cy="750887"/>
          </a:xfrm>
          <a:prstGeom prst="moon">
            <a:avLst>
              <a:gd name="adj" fmla="val 21208"/>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Tree>
  </p:cSld>
  <p:clrMap bg1="lt1" tx1="dk1" bg2="lt2" tx2="dk2" accent1="accent1" accent2="accent2" accent3="accent3" accent4="accent4" accent5="accent5" accent6="accent6" hlink="hlink" folHlink="folHlink"/>
  <p:sldLayoutIdLst>
    <p:sldLayoutId id="2147483899"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Lst>
  <p:hf sldNum="0" hdr="0"/>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Verdana" pitchFamily="34" charset="0"/>
        </a:defRPr>
      </a:lvl2pPr>
      <a:lvl3pPr algn="ctr" rtl="0" eaLnBrk="0" fontAlgn="base" hangingPunct="0">
        <a:spcBef>
          <a:spcPct val="0"/>
        </a:spcBef>
        <a:spcAft>
          <a:spcPct val="0"/>
        </a:spcAft>
        <a:defRPr sz="3200">
          <a:solidFill>
            <a:schemeClr val="bg1"/>
          </a:solidFill>
          <a:latin typeface="Verdana" pitchFamily="34" charset="0"/>
        </a:defRPr>
      </a:lvl3pPr>
      <a:lvl4pPr algn="ctr" rtl="0" eaLnBrk="0" fontAlgn="base" hangingPunct="0">
        <a:spcBef>
          <a:spcPct val="0"/>
        </a:spcBef>
        <a:spcAft>
          <a:spcPct val="0"/>
        </a:spcAft>
        <a:defRPr sz="3200">
          <a:solidFill>
            <a:schemeClr val="bg1"/>
          </a:solidFill>
          <a:latin typeface="Verdana" pitchFamily="34" charset="0"/>
        </a:defRPr>
      </a:lvl4pPr>
      <a:lvl5pPr algn="ctr" rtl="0" eaLnBrk="0" fontAlgn="base" hangingPunct="0">
        <a:spcBef>
          <a:spcPct val="0"/>
        </a:spcBef>
        <a:spcAft>
          <a:spcPct val="0"/>
        </a:spcAft>
        <a:defRPr sz="3200">
          <a:solidFill>
            <a:schemeClr val="bg1"/>
          </a:solidFill>
          <a:latin typeface="Verdana" pitchFamily="34" charset="0"/>
        </a:defRPr>
      </a:lvl5pPr>
      <a:lvl6pPr marL="457200" algn="ctr" rtl="0" fontAlgn="base">
        <a:spcBef>
          <a:spcPct val="0"/>
        </a:spcBef>
        <a:spcAft>
          <a:spcPct val="0"/>
        </a:spcAft>
        <a:defRPr sz="3200">
          <a:solidFill>
            <a:schemeClr val="bg1"/>
          </a:solidFill>
          <a:latin typeface="Verdana" pitchFamily="34" charset="0"/>
        </a:defRPr>
      </a:lvl6pPr>
      <a:lvl7pPr marL="914400" algn="ctr" rtl="0" fontAlgn="base">
        <a:spcBef>
          <a:spcPct val="0"/>
        </a:spcBef>
        <a:spcAft>
          <a:spcPct val="0"/>
        </a:spcAft>
        <a:defRPr sz="3200">
          <a:solidFill>
            <a:schemeClr val="bg1"/>
          </a:solidFill>
          <a:latin typeface="Verdana" pitchFamily="34" charset="0"/>
        </a:defRPr>
      </a:lvl7pPr>
      <a:lvl8pPr marL="1371600" algn="ctr" rtl="0" fontAlgn="base">
        <a:spcBef>
          <a:spcPct val="0"/>
        </a:spcBef>
        <a:spcAft>
          <a:spcPct val="0"/>
        </a:spcAft>
        <a:defRPr sz="3200">
          <a:solidFill>
            <a:schemeClr val="bg1"/>
          </a:solidFill>
          <a:latin typeface="Verdana" pitchFamily="34" charset="0"/>
        </a:defRPr>
      </a:lvl8pPr>
      <a:lvl9pPr marL="1828800" algn="ctr" rtl="0" fontAlgn="base">
        <a:spcBef>
          <a:spcPct val="0"/>
        </a:spcBef>
        <a:spcAft>
          <a:spcPct val="0"/>
        </a:spcAft>
        <a:defRPr sz="3200">
          <a:solidFill>
            <a:schemeClr val="bg1"/>
          </a:solidFill>
          <a:latin typeface="Verdana"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pitchFamily="34"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chart" Target="../charts/char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emf"/><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725613" y="1196975"/>
            <a:ext cx="7239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ru-RU" sz="3600" b="1" smtClean="0">
                <a:latin typeface="Verdana" pitchFamily="34" charset="0"/>
              </a:rPr>
              <a:t>ВЕЛИКАЯ </a:t>
            </a:r>
          </a:p>
          <a:p>
            <a:r>
              <a:rPr lang="ru-RU" sz="3600" b="1" smtClean="0">
                <a:latin typeface="Verdana" pitchFamily="34" charset="0"/>
              </a:rPr>
              <a:t>СЛАНЦЕВАЯ </a:t>
            </a:r>
          </a:p>
          <a:p>
            <a:r>
              <a:rPr lang="ru-RU" sz="3600" b="1" smtClean="0">
                <a:latin typeface="Verdana" pitchFamily="34" charset="0"/>
              </a:rPr>
              <a:t>РЕВОЛЮЦИЯ?</a:t>
            </a:r>
            <a:endParaRPr lang="ru-RU" sz="3600" b="1">
              <a:latin typeface="Verdana" pitchFamily="34" charset="0"/>
            </a:endParaRPr>
          </a:p>
          <a:p>
            <a:r>
              <a:rPr lang="ru-RU" sz="2800" b="1">
                <a:latin typeface="Verdana" pitchFamily="34" charset="0"/>
              </a:rPr>
              <a:t/>
            </a:r>
            <a:br>
              <a:rPr lang="ru-RU" sz="2800" b="1">
                <a:latin typeface="Verdana" pitchFamily="34" charset="0"/>
              </a:rPr>
            </a:br>
            <a:endParaRPr lang="ru-RU" sz="2800" b="1">
              <a:latin typeface="Verdana" pitchFamily="34" charset="0"/>
            </a:endParaRPr>
          </a:p>
        </p:txBody>
      </p:sp>
      <p:sp>
        <p:nvSpPr>
          <p:cNvPr id="3075" name="Text Box 4"/>
          <p:cNvSpPr txBox="1">
            <a:spLocks noChangeArrowheads="1"/>
          </p:cNvSpPr>
          <p:nvPr/>
        </p:nvSpPr>
        <p:spPr bwMode="auto">
          <a:xfrm>
            <a:off x="1725613" y="5264150"/>
            <a:ext cx="684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sz="1400" b="1" smtClean="0">
                <a:solidFill>
                  <a:schemeClr val="bg1"/>
                </a:solidFill>
              </a:rPr>
              <a:t>Институт энергетических исследований Российской Академии наук</a:t>
            </a:r>
            <a:endParaRPr lang="ru-RU" sz="1400" b="1">
              <a:solidFill>
                <a:schemeClr val="bg1"/>
              </a:solidFill>
            </a:endParaRPr>
          </a:p>
        </p:txBody>
      </p:sp>
      <p:sp>
        <p:nvSpPr>
          <p:cNvPr id="3076" name="Text Box 5"/>
          <p:cNvSpPr txBox="1">
            <a:spLocks noChangeArrowheads="1"/>
          </p:cNvSpPr>
          <p:nvPr/>
        </p:nvSpPr>
        <p:spPr bwMode="auto">
          <a:xfrm>
            <a:off x="1475581" y="5734050"/>
            <a:ext cx="6515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ru-RU" sz="1600" b="1" smtClean="0"/>
              <a:t>Москва, 28 февраля 2014</a:t>
            </a:r>
            <a:endParaRPr lang="ru-RU" sz="1600" b="1"/>
          </a:p>
          <a:p>
            <a:pPr algn="ctr"/>
            <a:endParaRPr lang="ru-RU" sz="1600" b="1"/>
          </a:p>
        </p:txBody>
      </p:sp>
      <p:sp>
        <p:nvSpPr>
          <p:cNvPr id="3077" name="Прямоугольник 5"/>
          <p:cNvSpPr>
            <a:spLocks noChangeArrowheads="1"/>
          </p:cNvSpPr>
          <p:nvPr/>
        </p:nvSpPr>
        <p:spPr bwMode="auto">
          <a:xfrm>
            <a:off x="1692275" y="188913"/>
            <a:ext cx="7204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2800" b="1" smtClean="0"/>
              <a:t>Лекторий СВОП</a:t>
            </a:r>
            <a:endParaRPr lang="ru-RU" sz="2800" b="1"/>
          </a:p>
        </p:txBody>
      </p:sp>
      <p:sp>
        <p:nvSpPr>
          <p:cNvPr id="3078" name="Прямоугольник 6"/>
          <p:cNvSpPr>
            <a:spLocks noChangeArrowheads="1"/>
          </p:cNvSpPr>
          <p:nvPr/>
        </p:nvSpPr>
        <p:spPr bwMode="auto">
          <a:xfrm>
            <a:off x="1725613" y="4572000"/>
            <a:ext cx="6015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spcBef>
                <a:spcPct val="20000"/>
              </a:spcBef>
            </a:pPr>
            <a:r>
              <a:rPr lang="ru-RU" sz="2000" b="1" smtClean="0">
                <a:solidFill>
                  <a:schemeClr val="bg1"/>
                </a:solidFill>
              </a:rPr>
              <a:t>Светлана Мельникова</a:t>
            </a:r>
            <a:endParaRPr lang="ru-RU" sz="2000" b="1">
              <a:solidFill>
                <a:schemeClr val="bg1"/>
              </a:solidFill>
            </a:endParaRPr>
          </a:p>
        </p:txBody>
      </p:sp>
      <p:pic>
        <p:nvPicPr>
          <p:cNvPr id="3079"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5450" y="6092825"/>
            <a:ext cx="14890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400"/>
              <a:t>Кустовое бурение и бурение с несколькими горизонтальными стволами</a:t>
            </a:r>
          </a:p>
        </p:txBody>
      </p:sp>
      <p:sp>
        <p:nvSpPr>
          <p:cNvPr id="4" name="Дата 3"/>
          <p:cNvSpPr>
            <a:spLocks noGrp="1"/>
          </p:cNvSpPr>
          <p:nvPr>
            <p:ph type="dt" sz="half" idx="10"/>
          </p:nvPr>
        </p:nvSpPr>
        <p:spPr/>
        <p:txBody>
          <a:bodyPr/>
          <a:lstStyle/>
          <a:p>
            <a:pPr>
              <a:defRPr/>
            </a:pPr>
            <a:r>
              <a:rPr lang="en-US" smtClean="0"/>
              <a:t>www.themegallery.com</a:t>
            </a:r>
            <a:endParaRPr lang="en-US"/>
          </a:p>
        </p:txBody>
      </p:sp>
      <p:pic>
        <p:nvPicPr>
          <p:cNvPr id="460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980728"/>
            <a:ext cx="3819281"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052736"/>
            <a:ext cx="4728533"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4020004"/>
            <a:ext cx="4694237" cy="28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4972397" y="4725144"/>
            <a:ext cx="3535355" cy="923330"/>
          </a:xfrm>
          <a:prstGeom prst="rect">
            <a:avLst/>
          </a:prstGeom>
        </p:spPr>
        <p:txBody>
          <a:bodyPr wrap="square">
            <a:spAutoFit/>
          </a:bodyPr>
          <a:lstStyle/>
          <a:p>
            <a:r>
              <a:rPr lang="ru-RU" i="1"/>
              <a:t>Соотношение количества действующих буровых на газ и объемов его </a:t>
            </a:r>
            <a:r>
              <a:rPr lang="ru-RU" i="1" smtClean="0"/>
              <a:t>добычи</a:t>
            </a:r>
            <a:r>
              <a:rPr lang="en-US" i="1" smtClean="0"/>
              <a:t> </a:t>
            </a:r>
            <a:r>
              <a:rPr lang="ru-RU" i="1" smtClean="0"/>
              <a:t>в США</a:t>
            </a:r>
            <a:endParaRPr lang="ru-RU"/>
          </a:p>
        </p:txBody>
      </p:sp>
      <p:pic>
        <p:nvPicPr>
          <p:cNvPr id="10" name="Рисунок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5226" y="44450"/>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831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400"/>
              <a:t>Продуктивность скважин на основных </a:t>
            </a:r>
            <a:r>
              <a:rPr lang="ru-RU" sz="2400" err="1"/>
              <a:t>плеях</a:t>
            </a:r>
            <a:r>
              <a:rPr lang="ru-RU" sz="2400"/>
              <a:t> сланцевого газа в США</a:t>
            </a:r>
          </a:p>
        </p:txBody>
      </p:sp>
      <p:pic>
        <p:nvPicPr>
          <p:cNvPr id="450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3848" y="980728"/>
            <a:ext cx="9000152" cy="5235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7988" y="44450"/>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284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Газосланцевые </a:t>
            </a:r>
            <a:r>
              <a:rPr lang="ru-RU" err="1" smtClean="0"/>
              <a:t>плеи</a:t>
            </a:r>
            <a:r>
              <a:rPr lang="ru-RU" smtClean="0"/>
              <a:t> США</a:t>
            </a:r>
            <a:endParaRPr lang="ru-RU"/>
          </a:p>
        </p:txBody>
      </p:sp>
      <p:pic>
        <p:nvPicPr>
          <p:cNvPr id="471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277" y="1058168"/>
            <a:ext cx="8992248" cy="5799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7988" y="44450"/>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7554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mtClean="0"/>
              <a:t>Fayetteville Shale</a:t>
            </a:r>
            <a:endParaRPr lang="ru-RU"/>
          </a:p>
        </p:txBody>
      </p:sp>
      <p:pic>
        <p:nvPicPr>
          <p:cNvPr id="481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876802"/>
            <a:ext cx="6731256" cy="2869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3645024"/>
            <a:ext cx="6768752" cy="3126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Рисунок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7988" y="44450"/>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6876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smtClean="0"/>
              <a:t>Плотность бурения на </a:t>
            </a:r>
            <a:r>
              <a:rPr lang="en-US" sz="2800" smtClean="0"/>
              <a:t>Barnett Shale</a:t>
            </a:r>
            <a:endParaRPr lang="ru-RU" sz="2800"/>
          </a:p>
        </p:txBody>
      </p:sp>
      <p:pic>
        <p:nvPicPr>
          <p:cNvPr id="6" name="Рисунок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7988" y="44450"/>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Объект 6"/>
          <p:cNvPicPr>
            <a:picLocks noGrp="1"/>
          </p:cNvPicPr>
          <p:nvPr>
            <p:ph idx="1"/>
          </p:nvPr>
        </p:nvPicPr>
        <p:blipFill rotWithShape="1">
          <a:blip r:embed="rId3"/>
          <a:srcRect l="37571" t="36792" r="36968" b="11883"/>
          <a:stretch/>
        </p:blipFill>
        <p:spPr bwMode="auto">
          <a:xfrm>
            <a:off x="179512" y="980728"/>
            <a:ext cx="5472608" cy="5760640"/>
          </a:xfrm>
          <a:prstGeom prst="rect">
            <a:avLst/>
          </a:prstGeom>
          <a:ln>
            <a:noFill/>
          </a:ln>
          <a:extLst>
            <a:ext uri="{53640926-AAD7-44D8-BBD7-CCE9431645EC}">
              <a14:shadowObscured xmlns:a14="http://schemas.microsoft.com/office/drawing/2010/main"/>
            </a:ext>
          </a:extLst>
        </p:spPr>
      </p:pic>
      <p:sp>
        <p:nvSpPr>
          <p:cNvPr id="8" name="Прямоугольник 7"/>
          <p:cNvSpPr/>
          <p:nvPr/>
        </p:nvSpPr>
        <p:spPr>
          <a:xfrm>
            <a:off x="5724128" y="980728"/>
            <a:ext cx="3168352" cy="3139321"/>
          </a:xfrm>
          <a:prstGeom prst="rect">
            <a:avLst/>
          </a:prstGeom>
        </p:spPr>
        <p:txBody>
          <a:bodyPr wrap="square">
            <a:spAutoFit/>
          </a:bodyPr>
          <a:lstStyle/>
          <a:p>
            <a:r>
              <a:rPr lang="ru-RU"/>
              <a:t>На территории 116 000 акров пробурено более 900 горизонтальных скважин</a:t>
            </a:r>
            <a:r>
              <a:rPr lang="ru-RU" smtClean="0"/>
              <a:t>.</a:t>
            </a:r>
            <a:endParaRPr lang="en-US" smtClean="0"/>
          </a:p>
          <a:p>
            <a:endParaRPr lang="ru-RU"/>
          </a:p>
          <a:p>
            <a:r>
              <a:rPr lang="ru-RU"/>
              <a:t>Серым показаны территории городов, голубым – озера</a:t>
            </a:r>
            <a:r>
              <a:rPr lang="ru-RU" smtClean="0"/>
              <a:t>.</a:t>
            </a:r>
            <a:endParaRPr lang="en-US" smtClean="0"/>
          </a:p>
          <a:p>
            <a:endParaRPr lang="en-US"/>
          </a:p>
          <a:p>
            <a:r>
              <a:rPr lang="ru-RU" smtClean="0"/>
              <a:t>Для </a:t>
            </a:r>
            <a:r>
              <a:rPr lang="ru-RU" err="1" smtClean="0"/>
              <a:t>гидроразрыва</a:t>
            </a:r>
            <a:r>
              <a:rPr lang="ru-RU" smtClean="0"/>
              <a:t> используется более 500 различные реагентов</a:t>
            </a:r>
            <a:endParaRPr lang="ru-RU"/>
          </a:p>
        </p:txBody>
      </p:sp>
      <p:pic>
        <p:nvPicPr>
          <p:cNvPr id="43010" name="Picture 2" descr="D:\ФОТО\ПОЛЬША_2012\РЕПОРТАЖ\PICT158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97" t="8305" r="14366"/>
          <a:stretch/>
        </p:blipFill>
        <p:spPr bwMode="auto">
          <a:xfrm>
            <a:off x="5737719" y="4138102"/>
            <a:ext cx="2923052" cy="2492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725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Техас</a:t>
            </a:r>
            <a:endParaRPr lang="ru-RU"/>
          </a:p>
        </p:txBody>
      </p:sp>
      <p:pic>
        <p:nvPicPr>
          <p:cNvPr id="491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102" y="980728"/>
            <a:ext cx="8958951" cy="566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7988" y="44450"/>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7093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Техас, Одесса</a:t>
            </a:r>
            <a:endParaRPr lang="ru-RU"/>
          </a:p>
        </p:txBody>
      </p:sp>
      <p:pic>
        <p:nvPicPr>
          <p:cNvPr id="512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956538"/>
            <a:ext cx="8784976" cy="583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7988" y="44450"/>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1201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Колорадо</a:t>
            </a:r>
            <a:endParaRPr lang="ru-RU"/>
          </a:p>
        </p:txBody>
      </p:sp>
      <p:pic>
        <p:nvPicPr>
          <p:cNvPr id="501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052736"/>
            <a:ext cx="9036495" cy="565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7988" y="44450"/>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0345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Организация промыслов</a:t>
            </a:r>
            <a:endParaRPr lang="ru-RU"/>
          </a:p>
        </p:txBody>
      </p:sp>
      <p:pic>
        <p:nvPicPr>
          <p:cNvPr id="522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65" y="908720"/>
            <a:ext cx="4959020" cy="371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0785" y="908720"/>
            <a:ext cx="4194175" cy="292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0786" y="3681413"/>
            <a:ext cx="4267944" cy="317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Рисунок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7988" y="44450"/>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7032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Раствор для </a:t>
            </a:r>
            <a:r>
              <a:rPr lang="ru-RU" err="1" smtClean="0"/>
              <a:t>гидроразрыва</a:t>
            </a:r>
            <a:endParaRPr lang="ru-RU"/>
          </a:p>
        </p:txBody>
      </p:sp>
      <p:pic>
        <p:nvPicPr>
          <p:cNvPr id="430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1196752"/>
            <a:ext cx="6214602" cy="401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697023" y="5265914"/>
            <a:ext cx="7632848" cy="923330"/>
          </a:xfrm>
          <a:prstGeom prst="rect">
            <a:avLst/>
          </a:prstGeom>
        </p:spPr>
        <p:txBody>
          <a:bodyPr wrap="square">
            <a:spAutoFit/>
          </a:bodyPr>
          <a:lstStyle/>
          <a:p>
            <a:r>
              <a:rPr lang="ru-RU"/>
              <a:t>Специальный буровой раствор содержит до 600 наименований химикатов: ингибиторы коррозии, загустители, кислоты, </a:t>
            </a:r>
            <a:r>
              <a:rPr lang="ru-RU" err="1"/>
              <a:t>биоциды</a:t>
            </a:r>
            <a:r>
              <a:rPr lang="ru-RU"/>
              <a:t>, ингибиторы для контроля сланца, </a:t>
            </a:r>
            <a:r>
              <a:rPr lang="ru-RU" err="1"/>
              <a:t>гелеобразователи</a:t>
            </a:r>
            <a:r>
              <a:rPr lang="ru-RU"/>
              <a:t>. </a:t>
            </a:r>
          </a:p>
        </p:txBody>
      </p:sp>
    </p:spTree>
    <p:extLst>
      <p:ext uri="{BB962C8B-B14F-4D97-AF65-F5344CB8AC3E}">
        <p14:creationId xmlns:p14="http://schemas.microsoft.com/office/powerpoint/2010/main" val="3240229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smtClean="0"/>
              <a:t>2013: Сланцевая революция в мире</a:t>
            </a:r>
            <a:endParaRPr lang="ru-RU" sz="2800"/>
          </a:p>
        </p:txBody>
      </p:sp>
      <p:pic>
        <p:nvPicPr>
          <p:cNvPr id="409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734" y="1052736"/>
            <a:ext cx="9114607"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Рисунок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5881" y="0"/>
            <a:ext cx="1423192" cy="6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8066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400" smtClean="0"/>
              <a:t>Некоторые компоненты бурового раствора</a:t>
            </a:r>
            <a:endParaRPr lang="ru-RU" sz="2400"/>
          </a:p>
        </p:txBody>
      </p:sp>
      <p:sp>
        <p:nvSpPr>
          <p:cNvPr id="3" name="Объект 2"/>
          <p:cNvSpPr>
            <a:spLocks noGrp="1"/>
          </p:cNvSpPr>
          <p:nvPr>
            <p:ph idx="1"/>
          </p:nvPr>
        </p:nvSpPr>
        <p:spPr>
          <a:xfrm>
            <a:off x="251520" y="1076325"/>
            <a:ext cx="8640960" cy="5248275"/>
          </a:xfrm>
        </p:spPr>
        <p:txBody>
          <a:bodyPr/>
          <a:lstStyle/>
          <a:p>
            <a:r>
              <a:rPr lang="en-US" sz="1600" err="1"/>
              <a:t>Boicide</a:t>
            </a:r>
            <a:r>
              <a:rPr lang="en-US" sz="1600"/>
              <a:t> </a:t>
            </a:r>
            <a:r>
              <a:rPr lang="ru-RU" sz="1600"/>
              <a:t>– </a:t>
            </a:r>
            <a:r>
              <a:rPr lang="ru-RU" sz="1600" err="1"/>
              <a:t>биоцид</a:t>
            </a:r>
            <a:r>
              <a:rPr lang="ru-RU" sz="1600"/>
              <a:t> (пестицид) – для уничтожения бактерий</a:t>
            </a:r>
          </a:p>
          <a:p>
            <a:r>
              <a:rPr lang="en-US" sz="1600"/>
              <a:t>Corrosion inhibitor </a:t>
            </a:r>
            <a:r>
              <a:rPr lang="ru-RU" sz="1600"/>
              <a:t>– антикоррозионная присадка</a:t>
            </a:r>
          </a:p>
          <a:p>
            <a:r>
              <a:rPr lang="en-US" sz="1600"/>
              <a:t>Friction reducer </a:t>
            </a:r>
            <a:r>
              <a:rPr lang="ru-RU" sz="1600"/>
              <a:t>(</a:t>
            </a:r>
            <a:r>
              <a:rPr lang="ru-RU" sz="1600" err="1"/>
              <a:t>полиакриламид</a:t>
            </a:r>
            <a:r>
              <a:rPr lang="ru-RU" sz="1600"/>
              <a:t>) – понижатель трения между трубой и раствором</a:t>
            </a:r>
          </a:p>
          <a:p>
            <a:r>
              <a:rPr lang="en-US" sz="1600"/>
              <a:t>Citric acid </a:t>
            </a:r>
            <a:r>
              <a:rPr lang="ru-RU" sz="1600"/>
              <a:t>- лимонная кислота – препятствует выпадению оксидов металла</a:t>
            </a:r>
          </a:p>
          <a:p>
            <a:r>
              <a:rPr lang="en-US" sz="1600"/>
              <a:t>Scale inhibitor </a:t>
            </a:r>
            <a:r>
              <a:rPr lang="ru-RU" sz="1600"/>
              <a:t>– ингибитор накипи</a:t>
            </a:r>
          </a:p>
          <a:p>
            <a:r>
              <a:rPr lang="ru-RU" sz="1600"/>
              <a:t>Соляная кислота помогает растворять минералы; </a:t>
            </a:r>
          </a:p>
          <a:p>
            <a:r>
              <a:rPr lang="ru-RU" sz="1600"/>
              <a:t>этиленгликоль борется с появлением отложений на стенках труб; </a:t>
            </a:r>
          </a:p>
          <a:p>
            <a:r>
              <a:rPr lang="ru-RU" sz="1600"/>
              <a:t>изопропиловый спирт используется для увеличения вязкости жидкости; </a:t>
            </a:r>
          </a:p>
          <a:p>
            <a:r>
              <a:rPr lang="ru-RU" sz="1600" err="1"/>
              <a:t>гуаровая</a:t>
            </a:r>
            <a:r>
              <a:rPr lang="ru-RU" sz="1600"/>
              <a:t> камедь увеличивает вязкость раствора; </a:t>
            </a:r>
          </a:p>
          <a:p>
            <a:r>
              <a:rPr lang="ru-RU" sz="1600" err="1"/>
              <a:t>пероксодисульфат</a:t>
            </a:r>
            <a:r>
              <a:rPr lang="ru-RU" sz="1600"/>
              <a:t> аммония препятствует распаду </a:t>
            </a:r>
            <a:r>
              <a:rPr lang="ru-RU" sz="1600" err="1"/>
              <a:t>гуаровой</a:t>
            </a:r>
            <a:r>
              <a:rPr lang="ru-RU" sz="1600"/>
              <a:t> камеди; </a:t>
            </a:r>
          </a:p>
          <a:p>
            <a:r>
              <a:rPr lang="ru-RU" sz="1600" err="1"/>
              <a:t>формамид</a:t>
            </a:r>
            <a:r>
              <a:rPr lang="ru-RU" sz="1600"/>
              <a:t> препятствует коррозии; </a:t>
            </a:r>
          </a:p>
          <a:p>
            <a:r>
              <a:rPr lang="ru-RU" sz="1600"/>
              <a:t>борная кислота поддерживает вязкость жидкости при высоких температурах; </a:t>
            </a:r>
          </a:p>
          <a:p>
            <a:pPr marL="0" indent="0">
              <a:buNone/>
            </a:pPr>
            <a:r>
              <a:rPr lang="ru-RU" sz="2000" b="1" smtClean="0"/>
              <a:t>По российской классификации компонентный состав такого бурового раствора соответствует 3 классу токсичности, по украинской – 4 классу.</a:t>
            </a:r>
            <a:endParaRPr lang="ru-RU" sz="2000" b="1"/>
          </a:p>
        </p:txBody>
      </p:sp>
    </p:spTree>
    <p:extLst>
      <p:ext uri="{BB962C8B-B14F-4D97-AF65-F5344CB8AC3E}">
        <p14:creationId xmlns:p14="http://schemas.microsoft.com/office/powerpoint/2010/main" val="2519285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Потребность в воде для ГРП</a:t>
            </a:r>
            <a:endParaRPr lang="ru-RU"/>
          </a:p>
        </p:txBody>
      </p:sp>
      <p:pic>
        <p:nvPicPr>
          <p:cNvPr id="6" name="Объект 5"/>
          <p:cNvPicPr>
            <a:picLocks noGrp="1"/>
          </p:cNvPicPr>
          <p:nvPr>
            <p:ph idx="1"/>
          </p:nvPr>
        </p:nvPicPr>
        <p:blipFill rotWithShape="1">
          <a:blip r:embed="rId2"/>
          <a:srcRect l="9382" t="17875" r="1524"/>
          <a:stretch/>
        </p:blipFill>
        <p:spPr bwMode="auto">
          <a:xfrm>
            <a:off x="539552" y="1124744"/>
            <a:ext cx="8424936" cy="4248472"/>
          </a:xfrm>
          <a:prstGeom prst="rect">
            <a:avLst/>
          </a:prstGeom>
          <a:ln>
            <a:noFill/>
          </a:ln>
          <a:extLst>
            <a:ext uri="{53640926-AAD7-44D8-BBD7-CCE9431645EC}">
              <a14:shadowObscured xmlns:a14="http://schemas.microsoft.com/office/drawing/2010/main"/>
            </a:ext>
          </a:extLst>
        </p:spPr>
      </p:pic>
      <p:sp>
        <p:nvSpPr>
          <p:cNvPr id="7" name="Прямоугольник 6"/>
          <p:cNvSpPr/>
          <p:nvPr/>
        </p:nvSpPr>
        <p:spPr>
          <a:xfrm>
            <a:off x="539552" y="5229200"/>
            <a:ext cx="8208912" cy="923330"/>
          </a:xfrm>
          <a:prstGeom prst="rect">
            <a:avLst/>
          </a:prstGeom>
        </p:spPr>
        <p:txBody>
          <a:bodyPr wrap="square">
            <a:spAutoFit/>
          </a:bodyPr>
          <a:lstStyle/>
          <a:p>
            <a:r>
              <a:rPr lang="ru-RU"/>
              <a:t>Для одной скважины требует  1-2 миллиона галлонов воды (3,8-8,5 </a:t>
            </a:r>
            <a:r>
              <a:rPr lang="ru-RU" err="1"/>
              <a:t>млн.литров</a:t>
            </a:r>
            <a:r>
              <a:rPr lang="ru-RU"/>
              <a:t>) воды, чего хватило бы для снабжения города Нью-Йорка в течение полугода</a:t>
            </a:r>
          </a:p>
        </p:txBody>
      </p:sp>
    </p:spTree>
    <p:extLst>
      <p:ext uri="{BB962C8B-B14F-4D97-AF65-F5344CB8AC3E}">
        <p14:creationId xmlns:p14="http://schemas.microsoft.com/office/powerpoint/2010/main" val="2133744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Утилизация бурового раствора</a:t>
            </a:r>
            <a:endParaRPr lang="ru-RU"/>
          </a:p>
        </p:txBody>
      </p:sp>
      <p:pic>
        <p:nvPicPr>
          <p:cNvPr id="4403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938346"/>
            <a:ext cx="8928992" cy="5919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3268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Утилизация бурового раствора</a:t>
            </a:r>
            <a:endParaRPr lang="ru-RU"/>
          </a:p>
        </p:txBody>
      </p:sp>
      <p:pic>
        <p:nvPicPr>
          <p:cNvPr id="450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980728"/>
            <a:ext cx="4960512"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7" y="980728"/>
            <a:ext cx="4067944" cy="2730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7642" y="3438145"/>
            <a:ext cx="5216358" cy="3471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5929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260648"/>
            <a:ext cx="6480720" cy="504056"/>
          </a:xfrm>
        </p:spPr>
        <p:txBody>
          <a:bodyPr>
            <a:normAutofit/>
          </a:bodyPr>
          <a:lstStyle/>
          <a:p>
            <a:r>
              <a:rPr lang="ru-RU" sz="2400" smtClean="0"/>
              <a:t>Возможные риски при проведении ГРП</a:t>
            </a:r>
            <a:endParaRPr lang="ru-RU" sz="2400"/>
          </a:p>
        </p:txBody>
      </p:sp>
      <p:pic>
        <p:nvPicPr>
          <p:cNvPr id="4" name="Объект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88" y="908719"/>
            <a:ext cx="6524203" cy="5949281"/>
          </a:xfrm>
          <a:prstGeom prst="rect">
            <a:avLst/>
          </a:prstGeom>
          <a:noFill/>
          <a:ln>
            <a:noFill/>
          </a:ln>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7965" y="116632"/>
            <a:ext cx="1706035"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6660232" y="1700808"/>
            <a:ext cx="2574032" cy="2554545"/>
          </a:xfrm>
          <a:prstGeom prst="rect">
            <a:avLst/>
          </a:prstGeom>
        </p:spPr>
        <p:txBody>
          <a:bodyPr wrap="square">
            <a:spAutoFit/>
          </a:bodyPr>
          <a:lstStyle/>
          <a:p>
            <a:r>
              <a:rPr lang="ru-RU" sz="2000" b="1">
                <a:solidFill>
                  <a:srgbClr val="002060"/>
                </a:solidFill>
              </a:rPr>
              <a:t>сейсмические риски;</a:t>
            </a:r>
          </a:p>
          <a:p>
            <a:r>
              <a:rPr lang="ru-RU" sz="2000" b="1">
                <a:solidFill>
                  <a:srgbClr val="002060"/>
                </a:solidFill>
              </a:rPr>
              <a:t>- загрязнение грунтовых вод;</a:t>
            </a:r>
          </a:p>
          <a:p>
            <a:r>
              <a:rPr lang="ru-RU" sz="2000" b="1">
                <a:solidFill>
                  <a:srgbClr val="002060"/>
                </a:solidFill>
              </a:rPr>
              <a:t>- </a:t>
            </a:r>
            <a:r>
              <a:rPr lang="ru-RU" sz="2000" b="1" smtClean="0">
                <a:solidFill>
                  <a:srgbClr val="002060"/>
                </a:solidFill>
              </a:rPr>
              <a:t>выбросы</a:t>
            </a:r>
            <a:r>
              <a:rPr lang="en-US" sz="2000" b="1" smtClean="0">
                <a:solidFill>
                  <a:srgbClr val="002060"/>
                </a:solidFill>
              </a:rPr>
              <a:t> </a:t>
            </a:r>
            <a:r>
              <a:rPr lang="ru-RU" sz="2000" b="1" smtClean="0">
                <a:solidFill>
                  <a:srgbClr val="002060"/>
                </a:solidFill>
              </a:rPr>
              <a:t>газа;</a:t>
            </a:r>
            <a:endParaRPr lang="ru-RU" sz="2000" b="1">
              <a:solidFill>
                <a:srgbClr val="002060"/>
              </a:solidFill>
            </a:endParaRPr>
          </a:p>
          <a:p>
            <a:r>
              <a:rPr lang="ru-RU" sz="2000" b="1">
                <a:solidFill>
                  <a:srgbClr val="002060"/>
                </a:solidFill>
              </a:rPr>
              <a:t>- поверхностные загрязнения воды и почвы.</a:t>
            </a:r>
            <a:r>
              <a:rPr lang="ru-RU" sz="2000" b="1" i="1">
                <a:solidFill>
                  <a:srgbClr val="002060"/>
                </a:solidFill>
              </a:rPr>
              <a:t> </a:t>
            </a:r>
          </a:p>
        </p:txBody>
      </p:sp>
    </p:spTree>
    <p:extLst>
      <p:ext uri="{BB962C8B-B14F-4D97-AF65-F5344CB8AC3E}">
        <p14:creationId xmlns:p14="http://schemas.microsoft.com/office/powerpoint/2010/main" val="2532552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319088"/>
            <a:ext cx="7704460" cy="563562"/>
          </a:xfrm>
        </p:spPr>
        <p:txBody>
          <a:bodyPr/>
          <a:lstStyle/>
          <a:p>
            <a:r>
              <a:rPr lang="ru-RU" sz="2800" smtClean="0"/>
              <a:t>Развитие сланцевой газодобычи</a:t>
            </a:r>
            <a:r>
              <a:rPr lang="en-US" sz="2800" smtClean="0"/>
              <a:t> </a:t>
            </a:r>
            <a:r>
              <a:rPr lang="ru-RU" sz="2800" smtClean="0"/>
              <a:t>в США</a:t>
            </a:r>
            <a:endParaRPr lang="ru-RU" sz="2800"/>
          </a:p>
        </p:txBody>
      </p:sp>
      <p:pic>
        <p:nvPicPr>
          <p:cNvPr id="7" name="Рисунок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7988" y="44450"/>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637" y="1052736"/>
            <a:ext cx="9004148"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2978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000"/>
              <a:t>Добыча сланцевого газа по основным </a:t>
            </a:r>
            <a:r>
              <a:rPr lang="ru-RU" sz="2000" err="1"/>
              <a:t>плеям</a:t>
            </a:r>
            <a:r>
              <a:rPr lang="ru-RU" sz="2000"/>
              <a:t> США, млрд. </a:t>
            </a:r>
            <a:r>
              <a:rPr lang="ru-RU" sz="2000" err="1"/>
              <a:t>куб.м</a:t>
            </a:r>
            <a:r>
              <a:rPr lang="ru-RU" sz="2000"/>
              <a:t>. и динамика ежегодного прироста, </a:t>
            </a:r>
            <a:r>
              <a:rPr lang="ru-RU" sz="2000" smtClean="0"/>
              <a:t>%</a:t>
            </a:r>
            <a:endParaRPr lang="ru-RU" sz="2000"/>
          </a:p>
        </p:txBody>
      </p:sp>
      <p:pic>
        <p:nvPicPr>
          <p:cNvPr id="542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90" y="1196752"/>
            <a:ext cx="9084513"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7988" y="44450"/>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5244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000" smtClean="0"/>
              <a:t>Цена безубыточности добычи сланцевого газа в 2012 г., </a:t>
            </a:r>
            <a:r>
              <a:rPr lang="en-US" sz="2000" smtClean="0"/>
              <a:t>$/</a:t>
            </a:r>
            <a:r>
              <a:rPr lang="ru-RU" sz="2000" err="1" smtClean="0"/>
              <a:t>тыс.куб.м</a:t>
            </a:r>
            <a:r>
              <a:rPr lang="ru-RU" sz="2000" smtClean="0"/>
              <a:t>.</a:t>
            </a:r>
            <a:endParaRPr lang="ru-RU" sz="2000"/>
          </a:p>
        </p:txBody>
      </p:sp>
      <p:pic>
        <p:nvPicPr>
          <p:cNvPr id="471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874" y="1023119"/>
            <a:ext cx="8862252"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611560" y="5301208"/>
            <a:ext cx="7992888" cy="830997"/>
          </a:xfrm>
          <a:prstGeom prst="rect">
            <a:avLst/>
          </a:prstGeom>
        </p:spPr>
        <p:txBody>
          <a:bodyPr wrap="square">
            <a:spAutoFit/>
          </a:bodyPr>
          <a:lstStyle/>
          <a:p>
            <a:r>
              <a:rPr lang="ru-RU" sz="2400" b="1"/>
              <a:t>Добыча сухого сланцевого газа на большинстве </a:t>
            </a:r>
            <a:r>
              <a:rPr lang="ru-RU" sz="2400" b="1" err="1"/>
              <a:t>плеев</a:t>
            </a:r>
            <a:r>
              <a:rPr lang="ru-RU" sz="2400" b="1"/>
              <a:t> оказывается выше среднерыночной цены.</a:t>
            </a:r>
          </a:p>
        </p:txBody>
      </p:sp>
      <p:pic>
        <p:nvPicPr>
          <p:cNvPr id="5" name="Рисунок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7988" y="44450"/>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083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000"/>
              <a:t>Оценка диапазона полного цикла затрат на добычу сланцевого газа в США, </a:t>
            </a:r>
            <a:r>
              <a:rPr lang="ru-RU" sz="2000" err="1"/>
              <a:t>долл</a:t>
            </a:r>
            <a:r>
              <a:rPr lang="ru-RU" sz="2000"/>
              <a:t>/</a:t>
            </a:r>
            <a:r>
              <a:rPr lang="ru-RU" sz="2000" err="1"/>
              <a:t>тыс.куб.м</a:t>
            </a:r>
            <a:r>
              <a:rPr lang="ru-RU" sz="2800" i="1" smtClean="0"/>
              <a:t>.</a:t>
            </a:r>
            <a:endParaRPr lang="ru-RU" sz="280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5256" y="1052736"/>
            <a:ext cx="8870421" cy="3857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67746" y="4812346"/>
            <a:ext cx="8208912" cy="1477328"/>
          </a:xfrm>
          <a:prstGeom prst="rect">
            <a:avLst/>
          </a:prstGeom>
        </p:spPr>
        <p:txBody>
          <a:bodyPr wrap="square">
            <a:spAutoFit/>
          </a:bodyPr>
          <a:lstStyle/>
          <a:p>
            <a:r>
              <a:rPr lang="ru-RU"/>
              <a:t>В итоге полный цикл затрат на добычу сланцевого газа в США, включая эксплуатационные расходы, аренду оборудования, капитальные затраты и все налоговые отчисления, дает средневзвешенный диапазон от 120 до 190 долларов за </a:t>
            </a:r>
            <a:r>
              <a:rPr lang="ru-RU" err="1"/>
              <a:t>тыс.куб.м</a:t>
            </a:r>
            <a:r>
              <a:rPr lang="ru-RU"/>
              <a:t>., а максимальная стоимость оказывается выше 300 </a:t>
            </a:r>
            <a:r>
              <a:rPr lang="ru-RU" err="1"/>
              <a:t>долл</a:t>
            </a:r>
            <a:r>
              <a:rPr lang="ru-RU"/>
              <a:t>/</a:t>
            </a:r>
            <a:r>
              <a:rPr lang="ru-RU" err="1"/>
              <a:t>тыс.куб.м</a:t>
            </a:r>
            <a:r>
              <a:rPr lang="ru-RU"/>
              <a:t>. </a:t>
            </a:r>
          </a:p>
        </p:txBody>
      </p:sp>
      <p:pic>
        <p:nvPicPr>
          <p:cNvPr id="5" name="Рисунок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7987" y="44450"/>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7714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smtClean="0"/>
              <a:t>Цена безубыточности добычи сланцевого газа в США</a:t>
            </a:r>
            <a:endParaRPr lang="ru-RU" sz="240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5465" y="1052736"/>
            <a:ext cx="8813069"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39552" y="5934670"/>
            <a:ext cx="8460432" cy="923330"/>
          </a:xfrm>
          <a:prstGeom prst="rect">
            <a:avLst/>
          </a:prstGeom>
        </p:spPr>
        <p:txBody>
          <a:bodyPr wrap="square">
            <a:spAutoFit/>
          </a:bodyPr>
          <a:lstStyle/>
          <a:p>
            <a:r>
              <a:rPr lang="en-US" b="1" smtClean="0"/>
              <a:t>NGL (natural gas liquids)</a:t>
            </a:r>
            <a:r>
              <a:rPr lang="ru-RU" b="1" smtClean="0"/>
              <a:t>–компоненты </a:t>
            </a:r>
            <a:r>
              <a:rPr lang="ru-RU" b="1"/>
              <a:t>природного газа, которые являются жидкими при извлечении из пласта или на ГПЗ, включают в себя пропан, бутан, изобутан, пентан + </a:t>
            </a:r>
            <a:r>
              <a:rPr lang="ru-RU" b="1" smtClean="0"/>
              <a:t>выше</a:t>
            </a:r>
            <a:r>
              <a:rPr lang="en-US" smtClean="0"/>
              <a:t>/</a:t>
            </a:r>
            <a:endParaRPr lang="ru-RU"/>
          </a:p>
        </p:txBody>
      </p:sp>
      <p:pic>
        <p:nvPicPr>
          <p:cNvPr id="5" name="Рисунок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7987" y="44450"/>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8083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Старт «сланцевой революции»</a:t>
            </a:r>
            <a:endParaRPr lang="ru-RU"/>
          </a:p>
        </p:txBody>
      </p:sp>
      <p:pic>
        <p:nvPicPr>
          <p:cNvPr id="6" name="Рисунок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7987" y="0"/>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Объект 6"/>
          <p:cNvPicPr>
            <a:picLocks noGrp="1"/>
          </p:cNvPicPr>
          <p:nvPr>
            <p:ph idx="1"/>
          </p:nvPr>
        </p:nvPicPr>
        <p:blipFill rotWithShape="1">
          <a:blip r:embed="rId3"/>
          <a:srcRect l="35572" t="16709" r="32829" b="2442"/>
          <a:stretch/>
        </p:blipFill>
        <p:spPr bwMode="auto">
          <a:xfrm>
            <a:off x="107504" y="1529786"/>
            <a:ext cx="2889413" cy="4158468"/>
          </a:xfrm>
          <a:prstGeom prst="rect">
            <a:avLst/>
          </a:prstGeom>
          <a:ln>
            <a:noFill/>
          </a:ln>
          <a:extLst>
            <a:ext uri="{53640926-AAD7-44D8-BBD7-CCE9431645EC}">
              <a14:shadowObscured xmlns:a14="http://schemas.microsoft.com/office/drawing/2010/main"/>
            </a:ext>
          </a:extLst>
        </p:spPr>
      </p:pic>
      <p:pic>
        <p:nvPicPr>
          <p:cNvPr id="8" name="Рисунок 11"/>
          <p:cNvPicPr>
            <a:picLocks noChangeAspect="1" noChangeArrowheads="1"/>
          </p:cNvPicPr>
          <p:nvPr/>
        </p:nvPicPr>
        <p:blipFill rotWithShape="1">
          <a:blip r:embed="rId4">
            <a:extLst>
              <a:ext uri="{28A0092B-C50C-407E-A947-70E740481C1C}">
                <a14:useLocalDpi xmlns:a14="http://schemas.microsoft.com/office/drawing/2010/main" val="0"/>
              </a:ext>
            </a:extLst>
          </a:blip>
          <a:srcRect l="18734" t="18358" r="19122" b="4680"/>
          <a:stretch/>
        </p:blipFill>
        <p:spPr bwMode="auto">
          <a:xfrm>
            <a:off x="3226702" y="1344989"/>
            <a:ext cx="5565305" cy="4392488"/>
          </a:xfrm>
          <a:prstGeom prst="rect">
            <a:avLst/>
          </a:prstGeom>
          <a:noFill/>
          <a:ln w="9525">
            <a:solidFill>
              <a:schemeClr val="bg2">
                <a:lumMod val="25000"/>
              </a:schemeClr>
            </a:solidFill>
            <a:miter lim="800000"/>
            <a:headEnd/>
            <a:tailEnd/>
          </a:ln>
          <a:effectLst>
            <a:outerShdw blurRad="4064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Oval 12"/>
          <p:cNvSpPr>
            <a:spLocks noChangeArrowheads="1"/>
          </p:cNvSpPr>
          <p:nvPr/>
        </p:nvSpPr>
        <p:spPr bwMode="auto">
          <a:xfrm>
            <a:off x="7164288" y="5166158"/>
            <a:ext cx="647700" cy="288925"/>
          </a:xfrm>
          <a:prstGeom prst="ellipse">
            <a:avLst/>
          </a:prstGeom>
          <a:noFill/>
          <a:ln w="254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0" name="Прямоугольник 9"/>
          <p:cNvSpPr/>
          <p:nvPr/>
        </p:nvSpPr>
        <p:spPr>
          <a:xfrm>
            <a:off x="539552" y="980728"/>
            <a:ext cx="8280920" cy="369332"/>
          </a:xfrm>
          <a:prstGeom prst="rect">
            <a:avLst/>
          </a:prstGeom>
        </p:spPr>
        <p:txBody>
          <a:bodyPr wrap="square">
            <a:spAutoFit/>
          </a:bodyPr>
          <a:lstStyle/>
          <a:p>
            <a:pPr algn="ctr"/>
            <a:r>
              <a:rPr lang="ru-RU" b="1"/>
              <a:t>Международное энергетическое агентство </a:t>
            </a:r>
            <a:r>
              <a:rPr lang="en-US" b="1"/>
              <a:t>WEO-2009</a:t>
            </a:r>
            <a:endParaRPr lang="ru-RU" b="1"/>
          </a:p>
        </p:txBody>
      </p:sp>
      <p:sp>
        <p:nvSpPr>
          <p:cNvPr id="3" name="Прямоугольник 2"/>
          <p:cNvSpPr/>
          <p:nvPr/>
        </p:nvSpPr>
        <p:spPr>
          <a:xfrm>
            <a:off x="395536" y="5829320"/>
            <a:ext cx="8424936" cy="646331"/>
          </a:xfrm>
          <a:prstGeom prst="rect">
            <a:avLst/>
          </a:prstGeom>
        </p:spPr>
        <p:txBody>
          <a:bodyPr wrap="square">
            <a:spAutoFit/>
          </a:bodyPr>
          <a:lstStyle/>
          <a:p>
            <a:r>
              <a:rPr lang="ru-RU"/>
              <a:t>Для сравнения</a:t>
            </a:r>
            <a:r>
              <a:rPr lang="ru-RU" smtClean="0"/>
              <a:t>: по состоянию на конец 2010 г. доказанные запасы газа в мире составляли около 190 </a:t>
            </a:r>
            <a:r>
              <a:rPr lang="ru-RU" err="1" smtClean="0"/>
              <a:t>трлн.куб.м</a:t>
            </a:r>
            <a:r>
              <a:rPr lang="ru-RU" smtClean="0"/>
              <a:t>.</a:t>
            </a:r>
            <a:endParaRPr lang="ru-RU"/>
          </a:p>
        </p:txBody>
      </p:sp>
      <p:pic>
        <p:nvPicPr>
          <p:cNvPr id="11" name="Рисунок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1989" y="-1"/>
            <a:ext cx="1297084" cy="5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4577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400" smtClean="0"/>
              <a:t>Смещение акцентов с добычи газа к добыче жидких углеводородов</a:t>
            </a:r>
            <a:endParaRPr lang="ru-RU" sz="2400"/>
          </a:p>
        </p:txBody>
      </p:sp>
      <p:sp>
        <p:nvSpPr>
          <p:cNvPr id="3" name="Объект 2"/>
          <p:cNvSpPr>
            <a:spLocks noGrp="1"/>
          </p:cNvSpPr>
          <p:nvPr>
            <p:ph idx="1"/>
          </p:nvPr>
        </p:nvSpPr>
        <p:spPr>
          <a:xfrm>
            <a:off x="5832647" y="2204864"/>
            <a:ext cx="3286065" cy="2592288"/>
          </a:xfrm>
        </p:spPr>
        <p:txBody>
          <a:bodyPr/>
          <a:lstStyle/>
          <a:p>
            <a:pPr marL="0" indent="0">
              <a:buNone/>
            </a:pPr>
            <a:r>
              <a:rPr lang="ru-RU" b="1"/>
              <a:t>Компания </a:t>
            </a:r>
            <a:r>
              <a:rPr lang="en-US" b="1"/>
              <a:t>Devon Energy, </a:t>
            </a:r>
            <a:endParaRPr lang="ru-RU"/>
          </a:p>
          <a:p>
            <a:pPr marL="0" indent="0">
              <a:buNone/>
            </a:pPr>
            <a:r>
              <a:rPr lang="ru-RU" b="1" err="1"/>
              <a:t>плей</a:t>
            </a:r>
            <a:r>
              <a:rPr lang="ru-RU" b="1"/>
              <a:t> </a:t>
            </a:r>
            <a:r>
              <a:rPr lang="en-US" b="1"/>
              <a:t>Cana Woodford Shale</a:t>
            </a:r>
            <a:endParaRPr lang="ru-RU"/>
          </a:p>
          <a:p>
            <a:endParaRPr lang="ru-RU"/>
          </a:p>
        </p:txBody>
      </p:sp>
      <p:sp>
        <p:nvSpPr>
          <p:cNvPr id="4" name="Дата 3"/>
          <p:cNvSpPr>
            <a:spLocks noGrp="1"/>
          </p:cNvSpPr>
          <p:nvPr>
            <p:ph type="dt" sz="half" idx="10"/>
          </p:nvPr>
        </p:nvSpPr>
        <p:spPr/>
        <p:txBody>
          <a:bodyPr/>
          <a:lstStyle/>
          <a:p>
            <a:pPr>
              <a:defRPr/>
            </a:pPr>
            <a:r>
              <a:rPr lang="en-US" smtClean="0"/>
              <a:t>www.themegallery.com</a:t>
            </a:r>
            <a:endParaRPr lang="en-US"/>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2295"/>
            <a:ext cx="5832648" cy="5775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Рисунок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7987" y="44450"/>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907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Специфика экономики</a:t>
            </a:r>
            <a:endParaRPr lang="ru-RU"/>
          </a:p>
        </p:txBody>
      </p:sp>
      <p:sp>
        <p:nvSpPr>
          <p:cNvPr id="3" name="Объект 2"/>
          <p:cNvSpPr>
            <a:spLocks noGrp="1"/>
          </p:cNvSpPr>
          <p:nvPr>
            <p:ph idx="1"/>
          </p:nvPr>
        </p:nvSpPr>
        <p:spPr>
          <a:xfrm>
            <a:off x="251520" y="1052736"/>
            <a:ext cx="8857554" cy="5248275"/>
          </a:xfrm>
        </p:spPr>
        <p:txBody>
          <a:bodyPr/>
          <a:lstStyle/>
          <a:p>
            <a:pPr marL="0" indent="0">
              <a:buNone/>
            </a:pPr>
            <a:r>
              <a:rPr lang="ru-RU" sz="1800" b="1" smtClean="0"/>
              <a:t>Применительно </a:t>
            </a:r>
            <a:r>
              <a:rPr lang="ru-RU" sz="1800" b="1"/>
              <a:t>к добыче газа из сланцевых пород можно говорить о формировании экономики комплексной добычи углеводородов, отличной от экономики обособленной газодобычи или нефтедобычи. </a:t>
            </a:r>
            <a:endParaRPr lang="ru-RU" sz="1800" b="1" smtClean="0"/>
          </a:p>
          <a:p>
            <a:pPr marL="0" indent="0">
              <a:buNone/>
            </a:pPr>
            <a:r>
              <a:rPr lang="ru-RU" sz="1800" b="1" smtClean="0"/>
              <a:t>Положительный </a:t>
            </a:r>
            <a:r>
              <a:rPr lang="ru-RU" sz="1800" b="1"/>
              <a:t>итог такому производству обеспечивают высокие цены на нефть и </a:t>
            </a:r>
            <a:r>
              <a:rPr lang="en-US" sz="1800" b="1"/>
              <a:t>NGL</a:t>
            </a:r>
            <a:r>
              <a:rPr lang="ru-RU" sz="1800" b="1"/>
              <a:t>, которые, по сути, субсидируют добычу сухого сланцевого газа в США. Однако, по мере наполнения американского рынка жидкими углеводородами, на что нацелены сейчас компании сектора, цены на эти ресурсы уже пошли вниз, что вполне может нарушить этот хрупкий экономический баланс, основанный на перекрестном субсидировании. </a:t>
            </a:r>
          </a:p>
          <a:p>
            <a:pPr marL="0" indent="0">
              <a:buNone/>
            </a:pPr>
            <a:r>
              <a:rPr lang="ru-RU" sz="1800" b="1"/>
              <a:t>В США эту экономическую специфику дополняют сложные финансовые схемы, к которым прибегают многие компании для повышения своей доходности и снижения рисков в условиях волатильности цен. </a:t>
            </a:r>
            <a:r>
              <a:rPr lang="ru-RU" sz="1800" b="1" smtClean="0"/>
              <a:t>Сложные </a:t>
            </a:r>
            <a:r>
              <a:rPr lang="ru-RU" sz="1800" b="1"/>
              <a:t>финансовые построения, которые активно использовали компании в условиях плохого рынка на протяжении последних лет, обернулись для них жесткими обязательствами по предоставлению покупателям прежде проданных объемов газа</a:t>
            </a:r>
            <a:endParaRPr lang="ru-RU" sz="1800" b="1"/>
          </a:p>
          <a:p>
            <a:endParaRPr lang="ru-RU" sz="1800"/>
          </a:p>
        </p:txBody>
      </p:sp>
      <p:pic>
        <p:nvPicPr>
          <p:cNvPr id="4" name="Рисунок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7987" y="44450"/>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41691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400" smtClean="0"/>
              <a:t>Хеджирование добычи сланцевого газа в США</a:t>
            </a:r>
            <a:endParaRPr lang="ru-RU" sz="2400"/>
          </a:p>
        </p:txBody>
      </p:sp>
      <p:pic>
        <p:nvPicPr>
          <p:cNvPr id="4813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628219"/>
            <a:ext cx="4392488" cy="3171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1547664" y="1048380"/>
            <a:ext cx="1095172" cy="584775"/>
          </a:xfrm>
          <a:prstGeom prst="rect">
            <a:avLst/>
          </a:prstGeom>
        </p:spPr>
        <p:txBody>
          <a:bodyPr wrap="none">
            <a:spAutoFit/>
          </a:bodyPr>
          <a:lstStyle/>
          <a:p>
            <a:r>
              <a:rPr lang="ru-RU" sz="3200" b="1"/>
              <a:t>2013</a:t>
            </a:r>
          </a:p>
        </p:txBody>
      </p:sp>
      <p:sp>
        <p:nvSpPr>
          <p:cNvPr id="8" name="Прямоугольник 7"/>
          <p:cNvSpPr/>
          <p:nvPr/>
        </p:nvSpPr>
        <p:spPr>
          <a:xfrm>
            <a:off x="6535094" y="1071976"/>
            <a:ext cx="1095172" cy="584775"/>
          </a:xfrm>
          <a:prstGeom prst="rect">
            <a:avLst/>
          </a:prstGeom>
        </p:spPr>
        <p:txBody>
          <a:bodyPr wrap="none">
            <a:spAutoFit/>
          </a:bodyPr>
          <a:lstStyle/>
          <a:p>
            <a:r>
              <a:rPr lang="ru-RU" sz="3200" b="1"/>
              <a:t>2014</a:t>
            </a:r>
          </a:p>
        </p:txBody>
      </p:sp>
      <p:pic>
        <p:nvPicPr>
          <p:cNvPr id="481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7922" y="1656751"/>
            <a:ext cx="4335855" cy="3131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889490" y="5085184"/>
            <a:ext cx="7776864" cy="1323439"/>
          </a:xfrm>
          <a:prstGeom prst="rect">
            <a:avLst/>
          </a:prstGeom>
        </p:spPr>
        <p:txBody>
          <a:bodyPr wrap="square">
            <a:spAutoFit/>
          </a:bodyPr>
          <a:lstStyle/>
          <a:p>
            <a:r>
              <a:rPr lang="ru-RU" sz="2000"/>
              <a:t>Основной финансовый инструмент американских нефтегазовых компаний – хеджирование, позволяющее производителям продавать свой товар по более высокой цене, фиксируя цену продажи части продукции в будущем. </a:t>
            </a:r>
          </a:p>
        </p:txBody>
      </p:sp>
      <p:pic>
        <p:nvPicPr>
          <p:cNvPr id="10" name="Рисунок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7987" y="44450"/>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181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332656"/>
            <a:ext cx="7666856" cy="563562"/>
          </a:xfrm>
        </p:spPr>
        <p:txBody>
          <a:bodyPr>
            <a:noAutofit/>
          </a:bodyPr>
          <a:lstStyle/>
          <a:p>
            <a:r>
              <a:rPr lang="ru-RU" sz="2000"/>
              <a:t>Динамика доходности собственного капитала* для </a:t>
            </a:r>
            <a:r>
              <a:rPr lang="ru-RU" sz="2000" smtClean="0"/>
              <a:t>нефтегазовых </a:t>
            </a:r>
            <a:r>
              <a:rPr lang="ru-RU" sz="2000"/>
              <a:t>компаний </a:t>
            </a:r>
            <a:r>
              <a:rPr lang="ru-RU" sz="2000" err="1" smtClean="0"/>
              <a:t>С.Америки</a:t>
            </a:r>
            <a:r>
              <a:rPr lang="ru-RU" sz="2000" smtClean="0"/>
              <a:t> </a:t>
            </a:r>
            <a:r>
              <a:rPr lang="ru-RU" sz="2000"/>
              <a:t>в 2011-2012 </a:t>
            </a:r>
            <a:r>
              <a:rPr lang="ru-RU" sz="2000" smtClean="0"/>
              <a:t>гг., %</a:t>
            </a:r>
            <a:endParaRPr lang="ru-RU" sz="200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980728"/>
            <a:ext cx="7992888"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79512" y="4725144"/>
            <a:ext cx="8856984" cy="2031325"/>
          </a:xfrm>
          <a:prstGeom prst="rect">
            <a:avLst/>
          </a:prstGeom>
        </p:spPr>
        <p:txBody>
          <a:bodyPr wrap="square">
            <a:spAutoFit/>
          </a:bodyPr>
          <a:lstStyle/>
          <a:p>
            <a:r>
              <a:rPr lang="en-US"/>
              <a:t>EIA DOE </a:t>
            </a:r>
            <a:r>
              <a:rPr lang="ru-RU"/>
              <a:t>проанализировало отчетность 60 американских и канадских нефтегазовых </a:t>
            </a:r>
            <a:r>
              <a:rPr lang="ru-RU" smtClean="0"/>
              <a:t>компаний</a:t>
            </a:r>
            <a:r>
              <a:rPr lang="en-US" smtClean="0"/>
              <a:t>,</a:t>
            </a:r>
            <a:r>
              <a:rPr lang="ru-RU" smtClean="0"/>
              <a:t> чья </a:t>
            </a:r>
            <a:r>
              <a:rPr lang="ru-RU"/>
              <a:t>деятельность не менее чем на 80% сосредоточена в Северной Америке и </a:t>
            </a:r>
            <a:r>
              <a:rPr lang="ru-RU" smtClean="0"/>
              <a:t>добыча </a:t>
            </a:r>
            <a:r>
              <a:rPr lang="ru-RU"/>
              <a:t>превышает 10 000 </a:t>
            </a:r>
            <a:r>
              <a:rPr lang="ru-RU" err="1"/>
              <a:t>барр.н.э</a:t>
            </a:r>
            <a:r>
              <a:rPr lang="ru-RU"/>
              <a:t>. в </a:t>
            </a:r>
            <a:r>
              <a:rPr lang="ru-RU" smtClean="0"/>
              <a:t>день. </a:t>
            </a:r>
            <a:r>
              <a:rPr lang="ru-RU"/>
              <a:t>По итогам 2012 года отрицательные показатели рентабельности капитала показали те из них, у кого уровень добычи жидких углеводородов ниже 40%, в то время как компании с высоким уровнем добычи </a:t>
            </a:r>
            <a:r>
              <a:rPr lang="en-US"/>
              <a:t>NGL</a:t>
            </a:r>
            <a:r>
              <a:rPr lang="ru-RU"/>
              <a:t> и нефти вполне сохранили свои позиции</a:t>
            </a:r>
          </a:p>
        </p:txBody>
      </p:sp>
      <p:sp>
        <p:nvSpPr>
          <p:cNvPr id="4" name="Прямоугольник 3"/>
          <p:cNvSpPr/>
          <p:nvPr/>
        </p:nvSpPr>
        <p:spPr>
          <a:xfrm>
            <a:off x="4608003" y="3645024"/>
            <a:ext cx="4462163" cy="1169551"/>
          </a:xfrm>
          <a:prstGeom prst="rect">
            <a:avLst/>
          </a:prstGeom>
        </p:spPr>
        <p:txBody>
          <a:bodyPr wrap="square">
            <a:spAutoFit/>
          </a:bodyPr>
          <a:lstStyle/>
          <a:p>
            <a:r>
              <a:rPr lang="ru-RU" sz="1400" i="1"/>
              <a:t>* Возврат собственного капитала (</a:t>
            </a:r>
            <a:r>
              <a:rPr lang="en-US" sz="1400" i="1"/>
              <a:t>return on equity</a:t>
            </a:r>
            <a:r>
              <a:rPr lang="ru-RU" sz="1400" i="1"/>
              <a:t>, </a:t>
            </a:r>
            <a:r>
              <a:rPr lang="en-US" sz="1400" i="1"/>
              <a:t>ROE</a:t>
            </a:r>
            <a:r>
              <a:rPr lang="ru-RU" sz="1400" i="1"/>
              <a:t>) – один из коэффициентов рентабельности, рассчитывается как отношение чистой прибыли </a:t>
            </a:r>
            <a:r>
              <a:rPr lang="ru-RU" sz="1400" i="1" smtClean="0"/>
              <a:t> </a:t>
            </a:r>
            <a:r>
              <a:rPr lang="ru-RU" sz="1400" i="1"/>
              <a:t>к среднему за период размеру собственного капитала </a:t>
            </a:r>
            <a:r>
              <a:rPr lang="ru-RU" sz="1400" i="1" smtClean="0"/>
              <a:t>.</a:t>
            </a:r>
            <a:endParaRPr lang="ru-RU" sz="1400"/>
          </a:p>
        </p:txBody>
      </p:sp>
      <p:pic>
        <p:nvPicPr>
          <p:cNvPr id="6" name="Рисунок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7987" y="44450"/>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9497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6707088" cy="936104"/>
          </a:xfrm>
        </p:spPr>
        <p:txBody>
          <a:bodyPr>
            <a:normAutofit fontScale="90000"/>
          </a:bodyPr>
          <a:lstStyle/>
          <a:p>
            <a:r>
              <a:rPr lang="ru-RU" sz="2800" smtClean="0"/>
              <a:t>Стоимость газа для конечного потребления в США, </a:t>
            </a:r>
            <a:r>
              <a:rPr lang="en-US" sz="2800" smtClean="0"/>
              <a:t>$/</a:t>
            </a:r>
            <a:r>
              <a:rPr lang="ru-RU" sz="2800" err="1" smtClean="0"/>
              <a:t>тыс.куб.м</a:t>
            </a:r>
            <a:r>
              <a:rPr lang="ru-RU" sz="2800" smtClean="0"/>
              <a:t>.</a:t>
            </a:r>
            <a:endParaRPr lang="ru-RU" sz="2800"/>
          </a:p>
        </p:txBody>
      </p:sp>
      <p:graphicFrame>
        <p:nvGraphicFramePr>
          <p:cNvPr id="4" name="Объект 3"/>
          <p:cNvGraphicFramePr>
            <a:graphicFrameLocks noGrp="1"/>
          </p:cNvGraphicFramePr>
          <p:nvPr>
            <p:ph idx="1"/>
            <p:extLst>
              <p:ext uri="{D42A27DB-BD31-4B8C-83A1-F6EECF244321}">
                <p14:modId xmlns:p14="http://schemas.microsoft.com/office/powerpoint/2010/main" val="401776671"/>
              </p:ext>
            </p:extLst>
          </p:nvPr>
        </p:nvGraphicFramePr>
        <p:xfrm>
          <a:off x="179512" y="1268760"/>
          <a:ext cx="8712968" cy="5184576"/>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7965" y="116632"/>
            <a:ext cx="1706035"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1023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smtClean="0"/>
              <a:t>Структура </a:t>
            </a:r>
            <a:r>
              <a:rPr lang="ru-RU" sz="2800" err="1" smtClean="0"/>
              <a:t>энергогенерации</a:t>
            </a:r>
            <a:r>
              <a:rPr lang="ru-RU" sz="2800" smtClean="0"/>
              <a:t> США</a:t>
            </a:r>
            <a:endParaRPr lang="ru-RU" sz="2800"/>
          </a:p>
        </p:txBody>
      </p:sp>
      <p:pic>
        <p:nvPicPr>
          <p:cNvPr id="491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980728"/>
            <a:ext cx="7788693" cy="455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22986" y="5589240"/>
            <a:ext cx="8136904" cy="923330"/>
          </a:xfrm>
          <a:prstGeom prst="rect">
            <a:avLst/>
          </a:prstGeom>
        </p:spPr>
        <p:txBody>
          <a:bodyPr wrap="square">
            <a:spAutoFit/>
          </a:bodyPr>
          <a:lstStyle/>
          <a:p>
            <a:r>
              <a:rPr lang="ru-RU"/>
              <a:t>В то время как атомные и угольные энергомощности в США используются на достаточно высоком уровне, электростанции, работающие на газе – лишь на 34% от своей установленной мощности</a:t>
            </a:r>
          </a:p>
        </p:txBody>
      </p:sp>
      <p:pic>
        <p:nvPicPr>
          <p:cNvPr id="5" name="Рисунок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7987" y="44450"/>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0362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a:t>Прогноз добычи природного газа и цен на </a:t>
            </a:r>
            <a:r>
              <a:rPr lang="en-US" sz="2800"/>
              <a:t>Henry Hub</a:t>
            </a:r>
            <a:r>
              <a:rPr lang="ru-RU" sz="2800"/>
              <a:t> до 2020 </a:t>
            </a:r>
            <a:r>
              <a:rPr lang="ru-RU" sz="2800" smtClean="0"/>
              <a:t>года</a:t>
            </a:r>
            <a:endParaRPr lang="ru-RU" sz="2800"/>
          </a:p>
        </p:txBody>
      </p:sp>
      <p:pic>
        <p:nvPicPr>
          <p:cNvPr id="552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124744"/>
            <a:ext cx="8914011" cy="5208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7987" y="44450"/>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27641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4138"/>
            <a:ext cx="7056784" cy="1143000"/>
          </a:xfrm>
        </p:spPr>
        <p:txBody>
          <a:bodyPr>
            <a:noAutofit/>
          </a:bodyPr>
          <a:lstStyle/>
          <a:p>
            <a:r>
              <a:rPr lang="ru-RU" sz="2400" smtClean="0"/>
              <a:t>Экономическая специфика сланцевой газодобычи в США</a:t>
            </a:r>
            <a:endParaRPr lang="ru-RU" sz="2400"/>
          </a:p>
        </p:txBody>
      </p:sp>
      <p:pic>
        <p:nvPicPr>
          <p:cNvPr id="5" name="Рисунок 4"/>
          <p:cNvPicPr/>
          <p:nvPr/>
        </p:nvPicPr>
        <p:blipFill rotWithShape="1">
          <a:blip r:embed="rId2"/>
          <a:srcRect l="13882" t="34965" r="10991" b="25185"/>
          <a:stretch/>
        </p:blipFill>
        <p:spPr bwMode="auto">
          <a:xfrm>
            <a:off x="251520" y="1052736"/>
            <a:ext cx="8640960" cy="3096344"/>
          </a:xfrm>
          <a:prstGeom prst="rect">
            <a:avLst/>
          </a:prstGeom>
          <a:ln>
            <a:noFill/>
          </a:ln>
          <a:extLst>
            <a:ext uri="{53640926-AAD7-44D8-BBD7-CCE9431645EC}">
              <a14:shadowObscured xmlns:a14="http://schemas.microsoft.com/office/drawing/2010/main"/>
            </a:ext>
          </a:extLst>
        </p:spPr>
      </p:pic>
      <p:sp>
        <p:nvSpPr>
          <p:cNvPr id="6" name="Объект 5"/>
          <p:cNvSpPr>
            <a:spLocks noGrp="1"/>
          </p:cNvSpPr>
          <p:nvPr>
            <p:ph idx="1"/>
          </p:nvPr>
        </p:nvSpPr>
        <p:spPr>
          <a:xfrm>
            <a:off x="467544" y="6165304"/>
            <a:ext cx="3384376" cy="61467"/>
          </a:xfrm>
        </p:spPr>
        <p:txBody>
          <a:bodyPr>
            <a:normAutofit fontScale="25000" lnSpcReduction="20000"/>
          </a:bodyPr>
          <a:lstStyle/>
          <a:p>
            <a:endParaRPr lang="ru-RU"/>
          </a:p>
          <a:p>
            <a:endParaRPr lang="ru-RU"/>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7965" y="116632"/>
            <a:ext cx="1706035"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62608" y="4141525"/>
            <a:ext cx="8424936" cy="2308324"/>
          </a:xfrm>
          <a:prstGeom prst="rect">
            <a:avLst/>
          </a:prstGeom>
        </p:spPr>
        <p:txBody>
          <a:bodyPr wrap="square">
            <a:spAutoFit/>
          </a:bodyPr>
          <a:lstStyle/>
          <a:p>
            <a:r>
              <a:rPr lang="ru-RU" b="1" smtClean="0"/>
              <a:t>Если к перечисленному добавить благоприятную геологию, высокоразвитую инфраструктуру, огромное число сервисных компаний, обладающих всем необходимым оборудованием и квалификацией специалистов, частную собственность на землю и низкую плотность населения, становится очевидно, что ситуация с добычей сланцевого газа в США решительно уникальна. Вероятность полного повторения американского успеха в других регионах мира невелика</a:t>
            </a:r>
            <a:endParaRPr lang="ru-RU" b="1"/>
          </a:p>
        </p:txBody>
      </p:sp>
    </p:spTree>
    <p:extLst>
      <p:ext uri="{BB962C8B-B14F-4D97-AF65-F5344CB8AC3E}">
        <p14:creationId xmlns:p14="http://schemas.microsoft.com/office/powerpoint/2010/main" val="26045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Сланцевый ажиотаж в Европе</a:t>
            </a:r>
            <a:endParaRPr lang="ru-RU"/>
          </a:p>
        </p:txBody>
      </p:sp>
      <p:pic>
        <p:nvPicPr>
          <p:cNvPr id="6" name="Рисунок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7988" y="44450"/>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7504" y="1124744"/>
            <a:ext cx="7346571" cy="4658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7236296" y="1988840"/>
            <a:ext cx="1872779" cy="2585323"/>
          </a:xfrm>
          <a:prstGeom prst="rect">
            <a:avLst/>
          </a:prstGeom>
        </p:spPr>
        <p:txBody>
          <a:bodyPr wrap="square">
            <a:spAutoFit/>
          </a:bodyPr>
          <a:lstStyle/>
          <a:p>
            <a:r>
              <a:rPr lang="ru-RU"/>
              <a:t>Поисковые работы идут с 2007 года</a:t>
            </a:r>
            <a:r>
              <a:rPr lang="ru-RU" smtClean="0"/>
              <a:t>.</a:t>
            </a:r>
          </a:p>
          <a:p>
            <a:r>
              <a:rPr lang="ru-RU" smtClean="0"/>
              <a:t>Первые </a:t>
            </a:r>
            <a:r>
              <a:rPr lang="ru-RU" err="1" smtClean="0"/>
              <a:t>гидроразрывы</a:t>
            </a:r>
            <a:r>
              <a:rPr lang="ru-RU" smtClean="0"/>
              <a:t> в Германии и Польше датированы еще 1955-59 гг.</a:t>
            </a:r>
            <a:endParaRPr lang="ru-RU"/>
          </a:p>
        </p:txBody>
      </p:sp>
    </p:spTree>
    <p:extLst>
      <p:ext uri="{BB962C8B-B14F-4D97-AF65-F5344CB8AC3E}">
        <p14:creationId xmlns:p14="http://schemas.microsoft.com/office/powerpoint/2010/main" val="2738879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7688" y="319088"/>
            <a:ext cx="7480300" cy="563562"/>
          </a:xfrm>
        </p:spPr>
        <p:txBody>
          <a:bodyPr/>
          <a:lstStyle/>
          <a:p>
            <a:r>
              <a:rPr lang="ru-RU" sz="2400" smtClean="0"/>
              <a:t>Польша – «сланцевая лаборатория» Европы</a:t>
            </a:r>
            <a:endParaRPr lang="ru-RU" sz="2400"/>
          </a:p>
        </p:txBody>
      </p:sp>
      <p:pic>
        <p:nvPicPr>
          <p:cNvPr id="6" name="Рисунок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7988" y="44450"/>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Объект 6"/>
          <p:cNvPicPr>
            <a:picLocks noGrp="1"/>
          </p:cNvPicPr>
          <p:nvPr>
            <p:ph idx="1"/>
          </p:nvPr>
        </p:nvPicPr>
        <p:blipFill rotWithShape="1">
          <a:blip r:embed="rId3"/>
          <a:srcRect l="25016" t="27249" r="22922" b="3599"/>
          <a:stretch/>
        </p:blipFill>
        <p:spPr bwMode="auto">
          <a:xfrm>
            <a:off x="0" y="908720"/>
            <a:ext cx="9144000" cy="583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75080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ru-RU" sz="2800" smtClean="0"/>
              <a:t>Истоки «сланцевой революции»</a:t>
            </a:r>
          </a:p>
        </p:txBody>
      </p:sp>
      <p:pic>
        <p:nvPicPr>
          <p:cNvPr id="35845" name="Picture 5"/>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20923" t="26997" r="17323" b="12239"/>
          <a:stretch>
            <a:fillRect/>
          </a:stretch>
        </p:blipFill>
        <p:spPr>
          <a:xfrm>
            <a:off x="31069" y="1053304"/>
            <a:ext cx="6984776" cy="4824413"/>
          </a:xfrm>
          <a:noFill/>
          <a:ln/>
          <a:extLst>
            <a:ext uri="{91240B29-F687-4F45-9708-019B960494DF}">
              <a14:hiddenLine xmlns:a14="http://schemas.microsoft.com/office/drawing/2010/main" w="9525">
                <a:solidFill>
                  <a:srgbClr val="333333"/>
                </a:solidFill>
                <a:miter lim="800000"/>
                <a:headEnd/>
                <a:tailEnd/>
              </a14:hiddenLine>
            </a:ext>
          </a:extLst>
        </p:spPr>
      </p:pic>
      <p:sp>
        <p:nvSpPr>
          <p:cNvPr id="35846" name="Rectangle 6"/>
          <p:cNvSpPr>
            <a:spLocks noChangeArrowheads="1"/>
          </p:cNvSpPr>
          <p:nvPr/>
        </p:nvSpPr>
        <p:spPr bwMode="auto">
          <a:xfrm>
            <a:off x="684213" y="5949950"/>
            <a:ext cx="62642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i="1"/>
              <a:t>H-H. </a:t>
            </a:r>
            <a:r>
              <a:rPr lang="en-US" sz="1400" i="1" err="1"/>
              <a:t>Rogner</a:t>
            </a:r>
            <a:r>
              <a:rPr lang="en-US" sz="1400" i="1"/>
              <a:t>,  </a:t>
            </a:r>
            <a:r>
              <a:rPr lang="en-US" sz="1400"/>
              <a:t>”An Assessment of World Hydrocarbon Resources”, </a:t>
            </a:r>
            <a:r>
              <a:rPr lang="en-US" sz="1400" i="1"/>
              <a:t> </a:t>
            </a:r>
            <a:r>
              <a:rPr lang="en-US" sz="1400" i="1" err="1"/>
              <a:t>Annu</a:t>
            </a:r>
            <a:r>
              <a:rPr lang="en-US" sz="1400" i="1"/>
              <a:t>. Rev. Energy Environ. 1997. 22:217–62, </a:t>
            </a:r>
            <a:r>
              <a:rPr lang="ru-RU" sz="1400" i="1" err="1"/>
              <a:t>стр</a:t>
            </a:r>
            <a:r>
              <a:rPr lang="en-US" sz="1400" i="1"/>
              <a:t>. 24</a:t>
            </a:r>
            <a:r>
              <a:rPr lang="ru-RU" sz="1400" i="1"/>
              <a:t>2</a:t>
            </a:r>
            <a:r>
              <a:rPr lang="en-US" sz="1400" i="1"/>
              <a:t>:</a:t>
            </a:r>
            <a:endParaRPr lang="ru-RU" sz="1400" i="1"/>
          </a:p>
        </p:txBody>
      </p:sp>
      <p:sp>
        <p:nvSpPr>
          <p:cNvPr id="35847" name="Rectangle 7"/>
          <p:cNvSpPr>
            <a:spLocks noChangeArrowheads="1"/>
          </p:cNvSpPr>
          <p:nvPr/>
        </p:nvSpPr>
        <p:spPr bwMode="auto">
          <a:xfrm>
            <a:off x="6948488" y="981075"/>
            <a:ext cx="2087562"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20000"/>
              </a:spcBef>
              <a:buClr>
                <a:schemeClr val="hlink"/>
              </a:buClr>
              <a:buFont typeface="Wingdings" pitchFamily="2" charset="2"/>
              <a:buNone/>
            </a:pPr>
            <a:r>
              <a:rPr lang="en-US" sz="2000" b="1" i="1"/>
              <a:t>H-H. </a:t>
            </a:r>
            <a:r>
              <a:rPr lang="en-US" sz="2000" b="1" i="1" err="1"/>
              <a:t>Rogner</a:t>
            </a:r>
            <a:r>
              <a:rPr lang="en-US" sz="2000" b="1" i="1"/>
              <a:t>:</a:t>
            </a:r>
            <a:endParaRPr lang="ru-RU" sz="2000" b="1" i="1"/>
          </a:p>
          <a:p>
            <a:pPr eaLnBrk="0" hangingPunct="0">
              <a:spcBef>
                <a:spcPct val="20000"/>
              </a:spcBef>
              <a:buClr>
                <a:schemeClr val="hlink"/>
              </a:buClr>
              <a:buFont typeface="Wingdings" pitchFamily="2" charset="2"/>
              <a:buNone/>
            </a:pPr>
            <a:r>
              <a:rPr lang="en-US" sz="2000" b="1" i="1" smtClean="0"/>
              <a:t>«In </a:t>
            </a:r>
            <a:r>
              <a:rPr lang="en-US" sz="2000" b="1" i="1"/>
              <a:t>summary, the data in the following tables </a:t>
            </a:r>
            <a:r>
              <a:rPr lang="en-US" sz="2000" b="1" i="1" u="sng"/>
              <a:t>are speculative and should be read as such, particularly the regional distribution estimates, which in many cases are highly speculative.»</a:t>
            </a:r>
            <a:endParaRPr lang="ru-RU" sz="2000" b="1" i="1" u="sng"/>
          </a:p>
        </p:txBody>
      </p:sp>
      <p:sp>
        <p:nvSpPr>
          <p:cNvPr id="35848" name="AutoShape 8"/>
          <p:cNvSpPr>
            <a:spLocks noChangeArrowheads="1"/>
          </p:cNvSpPr>
          <p:nvPr/>
        </p:nvSpPr>
        <p:spPr bwMode="auto">
          <a:xfrm>
            <a:off x="0" y="981074"/>
            <a:ext cx="6769100" cy="4968875"/>
          </a:xfrm>
          <a:prstGeom prst="foldedCorner">
            <a:avLst>
              <a:gd name="adj" fmla="val 12500"/>
            </a:avLst>
          </a:prstGeom>
          <a:noFill/>
          <a:ln w="9525">
            <a:solidFill>
              <a:srgbClr val="3333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5849" name="Oval 9"/>
          <p:cNvSpPr>
            <a:spLocks noChangeArrowheads="1"/>
          </p:cNvSpPr>
          <p:nvPr/>
        </p:nvSpPr>
        <p:spPr bwMode="auto">
          <a:xfrm>
            <a:off x="2012747" y="4724400"/>
            <a:ext cx="576263" cy="360363"/>
          </a:xfrm>
          <a:prstGeom prst="ellipse">
            <a:avLst/>
          </a:prstGeom>
          <a:noFill/>
          <a:ln w="22225">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5850" name="Rectangle 10"/>
          <p:cNvSpPr>
            <a:spLocks noChangeArrowheads="1"/>
          </p:cNvSpPr>
          <p:nvPr/>
        </p:nvSpPr>
        <p:spPr bwMode="auto">
          <a:xfrm>
            <a:off x="2339975" y="1182688"/>
            <a:ext cx="41767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ru-RU" sz="2000" b="1">
                <a:solidFill>
                  <a:srgbClr val="9F1001"/>
                </a:solidFill>
              </a:rPr>
              <a:t>411 </a:t>
            </a:r>
            <a:r>
              <a:rPr lang="en-US" sz="2000" b="1">
                <a:solidFill>
                  <a:srgbClr val="9F1001"/>
                </a:solidFill>
              </a:rPr>
              <a:t>Gtoe = 456 tcm = 16,1</a:t>
            </a:r>
            <a:r>
              <a:rPr lang="ru-RU" sz="2000" b="1">
                <a:solidFill>
                  <a:srgbClr val="9F1001"/>
                </a:solidFill>
              </a:rPr>
              <a:t>11</a:t>
            </a:r>
            <a:r>
              <a:rPr lang="en-US" sz="2000" b="1">
                <a:solidFill>
                  <a:srgbClr val="9F1001"/>
                </a:solidFill>
              </a:rPr>
              <a:t> tcf</a:t>
            </a:r>
          </a:p>
        </p:txBody>
      </p:sp>
      <p:sp>
        <p:nvSpPr>
          <p:cNvPr id="35852" name="AutoShape 12"/>
          <p:cNvSpPr>
            <a:spLocks noChangeArrowheads="1"/>
          </p:cNvSpPr>
          <p:nvPr/>
        </p:nvSpPr>
        <p:spPr bwMode="auto">
          <a:xfrm rot="-3642059">
            <a:off x="1472305" y="2964656"/>
            <a:ext cx="3600450" cy="207963"/>
          </a:xfrm>
          <a:prstGeom prst="rightArrow">
            <a:avLst>
              <a:gd name="adj1" fmla="val 50000"/>
              <a:gd name="adj2" fmla="val 432823"/>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11" name="Рисунок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7988" y="44450"/>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8192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Польские разочарования</a:t>
            </a:r>
            <a:endParaRPr lang="ru-RU"/>
          </a:p>
        </p:txBody>
      </p:sp>
      <p:sp>
        <p:nvSpPr>
          <p:cNvPr id="3" name="Объект 2"/>
          <p:cNvSpPr>
            <a:spLocks noGrp="1"/>
          </p:cNvSpPr>
          <p:nvPr>
            <p:ph idx="1"/>
          </p:nvPr>
        </p:nvSpPr>
        <p:spPr>
          <a:xfrm>
            <a:off x="4687785" y="1052736"/>
            <a:ext cx="4402832" cy="5248275"/>
          </a:xfrm>
        </p:spPr>
        <p:txBody>
          <a:bodyPr/>
          <a:lstStyle/>
          <a:p>
            <a:pPr marL="0" indent="0">
              <a:buNone/>
            </a:pPr>
            <a:r>
              <a:rPr lang="ru-RU" sz="1600"/>
              <a:t>Всего в Польше с 2007 </a:t>
            </a:r>
            <a:r>
              <a:rPr lang="ru-RU" sz="1600" smtClean="0"/>
              <a:t>г. </a:t>
            </a:r>
            <a:r>
              <a:rPr lang="ru-RU" sz="1600"/>
              <a:t>выдано 109 лицензий на поисковые работы на сланцевый газ. </a:t>
            </a:r>
            <a:r>
              <a:rPr lang="ru-RU" sz="1600" smtClean="0"/>
              <a:t>Положительный </a:t>
            </a:r>
            <a:r>
              <a:rPr lang="ru-RU" sz="1600"/>
              <a:t>результат от разведочного бурения </a:t>
            </a:r>
            <a:r>
              <a:rPr lang="ru-RU" sz="1600" smtClean="0"/>
              <a:t>пока </a:t>
            </a:r>
            <a:r>
              <a:rPr lang="ru-RU" sz="1600"/>
              <a:t>не получила ни одна компания</a:t>
            </a:r>
            <a:r>
              <a:rPr lang="ru-RU" sz="1600" smtClean="0"/>
              <a:t>. </a:t>
            </a:r>
          </a:p>
          <a:p>
            <a:pPr marL="0" indent="0">
              <a:buNone/>
            </a:pPr>
            <a:r>
              <a:rPr lang="ru-RU" sz="1600" smtClean="0"/>
              <a:t>Всего в стране было пробурено около 50 скважин.</a:t>
            </a:r>
          </a:p>
          <a:p>
            <a:pPr marL="0" indent="0">
              <a:buNone/>
            </a:pPr>
            <a:r>
              <a:rPr lang="ru-RU" sz="1600" smtClean="0"/>
              <a:t>В </a:t>
            </a:r>
            <a:r>
              <a:rPr lang="ru-RU" sz="1600"/>
              <a:t>марте 2012 года Государственный институт геологии (</a:t>
            </a:r>
            <a:r>
              <a:rPr lang="en-US" sz="1600"/>
              <a:t>PIG</a:t>
            </a:r>
            <a:r>
              <a:rPr lang="ru-RU" sz="1600"/>
              <a:t>) опубликовало исследование, сделанное совместно с Министерством энергетики США. Согласно полученным данным,  извлекаемые запасы сланцевого газа в Польше составляют в среднем около 550 млрд. куб. м газа, что почти в 10 раз меньше ранее озвученных оценок </a:t>
            </a:r>
            <a:r>
              <a:rPr lang="ru-RU" sz="1600" smtClean="0"/>
              <a:t>в </a:t>
            </a:r>
            <a:r>
              <a:rPr lang="ru-RU" sz="1600"/>
              <a:t>5,3 трлн. куб. м. </a:t>
            </a:r>
          </a:p>
        </p:txBody>
      </p:sp>
      <p:pic>
        <p:nvPicPr>
          <p:cNvPr id="6" name="Рисунок 5"/>
          <p:cNvPicPr/>
          <p:nvPr/>
        </p:nvPicPr>
        <p:blipFill rotWithShape="1">
          <a:blip r:embed="rId2"/>
          <a:srcRect l="15761" t="21853" r="51772" b="34961"/>
          <a:stretch/>
        </p:blipFill>
        <p:spPr bwMode="auto">
          <a:xfrm>
            <a:off x="179512" y="1988840"/>
            <a:ext cx="4320480" cy="2808312"/>
          </a:xfrm>
          <a:prstGeom prst="rect">
            <a:avLst/>
          </a:prstGeom>
          <a:ln>
            <a:solidFill>
              <a:schemeClr val="bg2">
                <a:lumMod val="25000"/>
              </a:schemeClr>
            </a:solidFill>
          </a:ln>
          <a:effectLst>
            <a:outerShdw blurRad="508000" dist="38100" dir="2700000" algn="tl" rotWithShape="0">
              <a:prstClr val="black">
                <a:alpha val="40000"/>
              </a:prstClr>
            </a:outerShdw>
          </a:effectLst>
          <a:extLst>
            <a:ext uri="{53640926-AAD7-44D8-BBD7-CCE9431645EC}">
              <a14:shadowObscured xmlns:a14="http://schemas.microsoft.com/office/drawing/2010/main"/>
            </a:ext>
          </a:extLst>
        </p:spPr>
      </p:pic>
      <p:pic>
        <p:nvPicPr>
          <p:cNvPr id="7" name="Рисунок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7988" y="44450"/>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36444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30622"/>
            <a:ext cx="6887616" cy="778098"/>
          </a:xfrm>
        </p:spPr>
        <p:txBody>
          <a:bodyPr>
            <a:normAutofit/>
          </a:bodyPr>
          <a:lstStyle/>
          <a:p>
            <a:r>
              <a:rPr lang="ru-RU" sz="2400" smtClean="0"/>
              <a:t>Текущее отношение ЕС к </a:t>
            </a:r>
            <a:r>
              <a:rPr lang="ru-RU" sz="2400" err="1" smtClean="0"/>
              <a:t>гидроразрыву</a:t>
            </a:r>
            <a:endParaRPr lang="ru-RU" sz="2400"/>
          </a:p>
        </p:txBody>
      </p:sp>
      <p:pic>
        <p:nvPicPr>
          <p:cNvPr id="6" name="Объект 5" descr="http://media.economist.com/sites/default/files/imagecache/full-width/images/print-edition/20130202_WBM955.png"/>
          <p:cNvPicPr>
            <a:picLocks noGrp="1"/>
          </p:cNvPicPr>
          <p:nvPr>
            <p:ph idx="1"/>
          </p:nvPr>
        </p:nvPicPr>
        <p:blipFill rotWithShape="1">
          <a:blip r:embed="rId2">
            <a:extLst>
              <a:ext uri="{28A0092B-C50C-407E-A947-70E740481C1C}">
                <a14:useLocalDpi xmlns:a14="http://schemas.microsoft.com/office/drawing/2010/main" val="0"/>
              </a:ext>
            </a:extLst>
          </a:blip>
          <a:srcRect b="5459"/>
          <a:stretch/>
        </p:blipFill>
        <p:spPr bwMode="auto">
          <a:xfrm>
            <a:off x="0" y="1124744"/>
            <a:ext cx="9144000" cy="5733256"/>
          </a:xfrm>
          <a:prstGeom prst="rect">
            <a:avLst/>
          </a:prstGeom>
          <a:noFill/>
          <a:ln>
            <a:noFill/>
          </a:ln>
          <a:extLst>
            <a:ext uri="{53640926-AAD7-44D8-BBD7-CCE9431645EC}">
              <a14:shadowObscured xmlns:a14="http://schemas.microsoft.com/office/drawing/2010/main"/>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7965" y="116632"/>
            <a:ext cx="1706035"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2637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000" smtClean="0"/>
              <a:t>Средний сценарий </a:t>
            </a:r>
            <a:r>
              <a:rPr lang="en-US" sz="2000" smtClean="0"/>
              <a:t>CERA </a:t>
            </a:r>
            <a:r>
              <a:rPr lang="ru-RU" sz="2000" smtClean="0"/>
              <a:t>для Восточной Европы</a:t>
            </a:r>
            <a:endParaRPr lang="ru-RU" sz="2000"/>
          </a:p>
        </p:txBody>
      </p:sp>
      <p:sp>
        <p:nvSpPr>
          <p:cNvPr id="3" name="Объект 2"/>
          <p:cNvSpPr>
            <a:spLocks noGrp="1"/>
          </p:cNvSpPr>
          <p:nvPr>
            <p:ph idx="1"/>
          </p:nvPr>
        </p:nvSpPr>
        <p:spPr/>
        <p:txBody>
          <a:bodyPr/>
          <a:lstStyle/>
          <a:p>
            <a:endParaRPr lang="ru-RU"/>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3532"/>
            <a:ext cx="9122618" cy="5831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Рисунок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7585" y="44450"/>
            <a:ext cx="1651489" cy="72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1624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400" smtClean="0"/>
              <a:t>Прогноз </a:t>
            </a:r>
            <a:r>
              <a:rPr lang="en-US" sz="2400" smtClean="0"/>
              <a:t>CERA</a:t>
            </a:r>
            <a:r>
              <a:rPr lang="ru-RU" sz="2400" smtClean="0"/>
              <a:t> по добыче сланцевого газа в </a:t>
            </a:r>
            <a:r>
              <a:rPr lang="ru-RU" sz="2400" err="1" smtClean="0"/>
              <a:t>В.Европе</a:t>
            </a:r>
            <a:endParaRPr lang="ru-RU" sz="2400"/>
          </a:p>
        </p:txBody>
      </p:sp>
      <p:sp>
        <p:nvSpPr>
          <p:cNvPr id="3" name="Объект 2"/>
          <p:cNvSpPr>
            <a:spLocks noGrp="1"/>
          </p:cNvSpPr>
          <p:nvPr>
            <p:ph idx="1"/>
          </p:nvPr>
        </p:nvSpPr>
        <p:spPr>
          <a:xfrm>
            <a:off x="251520" y="4997451"/>
            <a:ext cx="8640960" cy="1327149"/>
          </a:xfrm>
        </p:spPr>
        <p:txBody>
          <a:bodyPr/>
          <a:lstStyle/>
          <a:p>
            <a:pPr marL="0" indent="0">
              <a:buNone/>
            </a:pPr>
            <a:r>
              <a:rPr lang="ru-RU" sz="1600" b="1"/>
              <a:t>Украина: </a:t>
            </a:r>
            <a:r>
              <a:rPr lang="ru-RU" sz="1600"/>
              <a:t>извлекаемые ресурсы СГ 2,5 </a:t>
            </a:r>
            <a:r>
              <a:rPr lang="ru-RU" sz="1600" err="1"/>
              <a:t>трлн.куб.м</a:t>
            </a:r>
            <a:r>
              <a:rPr lang="ru-RU" sz="1600"/>
              <a:t>. и 1,3 трлн. для С</a:t>
            </a:r>
            <a:r>
              <a:rPr lang="en-US" sz="1600"/>
              <a:t>BM</a:t>
            </a:r>
            <a:r>
              <a:rPr lang="ru-RU" sz="1600"/>
              <a:t>. Средний сценарий – добыча 30 </a:t>
            </a:r>
            <a:r>
              <a:rPr lang="ru-RU" sz="1600" err="1"/>
              <a:t>млрд.куб.м</a:t>
            </a:r>
            <a:r>
              <a:rPr lang="ru-RU" sz="1600"/>
              <a:t>. в год по цене поставки $350-500/ </a:t>
            </a:r>
            <a:r>
              <a:rPr lang="ru-RU" sz="1600" err="1"/>
              <a:t>тыс.куб.м</a:t>
            </a:r>
            <a:r>
              <a:rPr lang="ru-RU" sz="1600"/>
              <a:t>.</a:t>
            </a:r>
          </a:p>
          <a:p>
            <a:pPr marL="0" indent="0">
              <a:buNone/>
            </a:pPr>
            <a:r>
              <a:rPr lang="ru-RU" sz="1600" b="1"/>
              <a:t>Румыния: </a:t>
            </a:r>
            <a:r>
              <a:rPr lang="ru-RU" sz="1600"/>
              <a:t>извлекаемые ресурсы – 2,5 </a:t>
            </a:r>
            <a:r>
              <a:rPr lang="ru-RU" sz="1600" err="1"/>
              <a:t>трлн.куб.м</a:t>
            </a:r>
            <a:r>
              <a:rPr lang="ru-RU" sz="1600"/>
              <a:t>., добыча 2,7 </a:t>
            </a:r>
            <a:r>
              <a:rPr lang="ru-RU" sz="1600" err="1"/>
              <a:t>млрд.куб.м</a:t>
            </a:r>
            <a:r>
              <a:rPr lang="ru-RU" sz="1600"/>
              <a:t>. в год по цене около $500/</a:t>
            </a:r>
            <a:r>
              <a:rPr lang="ru-RU" sz="1600" err="1"/>
              <a:t>тыс.куб.м</a:t>
            </a:r>
            <a:r>
              <a:rPr lang="ru-RU" sz="1600"/>
              <a:t>.</a:t>
            </a:r>
          </a:p>
          <a:p>
            <a:pPr marL="0" indent="0">
              <a:buNone/>
            </a:pPr>
            <a:r>
              <a:rPr lang="ru-RU" sz="1600" b="1"/>
              <a:t>Болгария: </a:t>
            </a:r>
            <a:r>
              <a:rPr lang="ru-RU" sz="1600"/>
              <a:t>извлекаемые ресурсы – 2,1 </a:t>
            </a:r>
            <a:r>
              <a:rPr lang="ru-RU" sz="1600" err="1"/>
              <a:t>трлн.куб.м</a:t>
            </a:r>
            <a:r>
              <a:rPr lang="ru-RU" sz="1600"/>
              <a:t>., добыча 6 млрд. в год по цене поставки около $500/ </a:t>
            </a:r>
            <a:r>
              <a:rPr lang="ru-RU" sz="1600" err="1"/>
              <a:t>тыс.куб.м</a:t>
            </a:r>
            <a:r>
              <a:rPr lang="ru-RU" sz="1600" smtClean="0"/>
              <a:t>.</a:t>
            </a:r>
            <a:endParaRPr lang="ru-RU" sz="1600"/>
          </a:p>
          <a:p>
            <a:endParaRPr lang="ru-RU"/>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045" y="1026908"/>
            <a:ext cx="7081331" cy="3944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Рисунок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7585" y="44450"/>
            <a:ext cx="1651489" cy="72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2643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6851104" cy="1143000"/>
          </a:xfrm>
        </p:spPr>
        <p:txBody>
          <a:bodyPr>
            <a:normAutofit/>
          </a:bodyPr>
          <a:lstStyle/>
          <a:p>
            <a:r>
              <a:rPr lang="ru-RU" sz="2400" smtClean="0"/>
              <a:t>Основные силы за и против добычи сланцевого газа в Европе</a:t>
            </a:r>
            <a:endParaRPr lang="ru-RU" sz="2400"/>
          </a:p>
        </p:txBody>
      </p:sp>
      <p:pic>
        <p:nvPicPr>
          <p:cNvPr id="4" name="Объект 3"/>
          <p:cNvPicPr>
            <a:picLocks noGrp="1"/>
          </p:cNvPicPr>
          <p:nvPr>
            <p:ph idx="1"/>
          </p:nvPr>
        </p:nvPicPr>
        <p:blipFill rotWithShape="1">
          <a:blip r:embed="rId2"/>
          <a:srcRect l="16196" t="35928" r="14787" b="23346"/>
          <a:stretch/>
        </p:blipFill>
        <p:spPr bwMode="auto">
          <a:xfrm>
            <a:off x="-1" y="927194"/>
            <a:ext cx="9036497" cy="2736304"/>
          </a:xfrm>
          <a:prstGeom prst="rect">
            <a:avLst/>
          </a:prstGeom>
          <a:ln>
            <a:noFill/>
          </a:ln>
          <a:extLst>
            <a:ext uri="{53640926-AAD7-44D8-BBD7-CCE9431645EC}">
              <a14:shadowObscured xmlns:a14="http://schemas.microsoft.com/office/drawing/2010/main"/>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345" y="61527"/>
            <a:ext cx="1368152" cy="63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79512" y="3717032"/>
            <a:ext cx="4536504" cy="2308324"/>
          </a:xfrm>
          <a:prstGeom prst="rect">
            <a:avLst/>
          </a:prstGeom>
        </p:spPr>
        <p:txBody>
          <a:bodyPr wrap="square">
            <a:spAutoFit/>
          </a:bodyPr>
          <a:lstStyle/>
          <a:p>
            <a:r>
              <a:rPr lang="ru-RU" sz="2400"/>
              <a:t>Еврокомиссия, национальные </a:t>
            </a:r>
            <a:r>
              <a:rPr lang="ru-RU" sz="2400" smtClean="0"/>
              <a:t>правительства</a:t>
            </a:r>
          </a:p>
          <a:p>
            <a:endParaRPr lang="ru-RU" sz="2400" b="1"/>
          </a:p>
          <a:p>
            <a:endParaRPr lang="ru-RU" sz="2400" b="1" smtClean="0"/>
          </a:p>
          <a:p>
            <a:r>
              <a:rPr lang="ru-RU" sz="2400" b="1" smtClean="0">
                <a:solidFill>
                  <a:srgbClr val="002060"/>
                </a:solidFill>
              </a:rPr>
              <a:t>Присутствие международных компаний в секторе СГ в Европе</a:t>
            </a:r>
            <a:endParaRPr lang="ru-RU" sz="2400">
              <a:solidFill>
                <a:srgbClr val="002060"/>
              </a:solidFill>
            </a:endParaRPr>
          </a:p>
        </p:txBody>
      </p:sp>
      <p:pic>
        <p:nvPicPr>
          <p:cNvPr id="8" name="Рисунок 7"/>
          <p:cNvPicPr/>
          <p:nvPr/>
        </p:nvPicPr>
        <p:blipFill rotWithShape="1">
          <a:blip r:embed="rId4">
            <a:extLst>
              <a:ext uri="{28A0092B-C50C-407E-A947-70E740481C1C}">
                <a14:useLocalDpi xmlns:a14="http://schemas.microsoft.com/office/drawing/2010/main" val="0"/>
              </a:ext>
            </a:extLst>
          </a:blip>
          <a:srcRect t="6594" b="24958"/>
          <a:stretch/>
        </p:blipFill>
        <p:spPr bwMode="auto">
          <a:xfrm>
            <a:off x="4572001" y="3573017"/>
            <a:ext cx="4572000" cy="32707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80894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9637" y="116632"/>
            <a:ext cx="6851104" cy="850106"/>
          </a:xfrm>
        </p:spPr>
        <p:txBody>
          <a:bodyPr>
            <a:noAutofit/>
          </a:bodyPr>
          <a:lstStyle/>
          <a:p>
            <a:r>
              <a:rPr lang="ru-RU" sz="2400"/>
              <a:t>Перспектива добычи сланцевого газа в Европе, млрд. </a:t>
            </a:r>
            <a:r>
              <a:rPr lang="ru-RU" sz="2400" err="1"/>
              <a:t>куб.м</a:t>
            </a:r>
            <a:r>
              <a:rPr lang="ru-RU" sz="2400" smtClean="0"/>
              <a:t>.</a:t>
            </a:r>
            <a:endParaRPr lang="ru-RU" sz="2400"/>
          </a:p>
        </p:txBody>
      </p:sp>
      <p:graphicFrame>
        <p:nvGraphicFramePr>
          <p:cNvPr id="4" name="Объект 3"/>
          <p:cNvGraphicFramePr>
            <a:graphicFrameLocks noGrp="1"/>
          </p:cNvGraphicFramePr>
          <p:nvPr>
            <p:ph idx="1"/>
            <p:extLst>
              <p:ext uri="{D42A27DB-BD31-4B8C-83A1-F6EECF244321}">
                <p14:modId xmlns:p14="http://schemas.microsoft.com/office/powerpoint/2010/main" val="110548010"/>
              </p:ext>
            </p:extLst>
          </p:nvPr>
        </p:nvGraphicFramePr>
        <p:xfrm>
          <a:off x="251520" y="1268760"/>
          <a:ext cx="4373229" cy="4608512"/>
        </p:xfrm>
        <a:graphic>
          <a:graphicData uri="http://schemas.openxmlformats.org/drawingml/2006/chart">
            <c:chart xmlns:c="http://schemas.openxmlformats.org/drawingml/2006/chart" xmlns:r="http://schemas.openxmlformats.org/officeDocument/2006/relationships" r:id="rId2"/>
          </a:graphicData>
        </a:graphic>
      </p:graphicFrame>
      <p:sp>
        <p:nvSpPr>
          <p:cNvPr id="5" name="Прямоугольник 4"/>
          <p:cNvSpPr/>
          <p:nvPr/>
        </p:nvSpPr>
        <p:spPr>
          <a:xfrm>
            <a:off x="509637" y="6021288"/>
            <a:ext cx="3586366" cy="461665"/>
          </a:xfrm>
          <a:prstGeom prst="rect">
            <a:avLst/>
          </a:prstGeom>
        </p:spPr>
        <p:txBody>
          <a:bodyPr wrap="none">
            <a:spAutoFit/>
          </a:bodyPr>
          <a:lstStyle/>
          <a:p>
            <a:r>
              <a:rPr lang="en-US" sz="2400" b="1"/>
              <a:t>ENTSOG TYNDP 2013-2022</a:t>
            </a:r>
            <a:endParaRPr lang="ru-RU" sz="2400" b="1"/>
          </a:p>
        </p:txBody>
      </p:sp>
      <p:sp>
        <p:nvSpPr>
          <p:cNvPr id="6" name="Прямоугольник 5"/>
          <p:cNvSpPr/>
          <p:nvPr/>
        </p:nvSpPr>
        <p:spPr>
          <a:xfrm>
            <a:off x="4716016" y="1052736"/>
            <a:ext cx="4248472" cy="4770537"/>
          </a:xfrm>
          <a:prstGeom prst="rect">
            <a:avLst/>
          </a:prstGeom>
        </p:spPr>
        <p:txBody>
          <a:bodyPr wrap="square">
            <a:spAutoFit/>
          </a:bodyPr>
          <a:lstStyle/>
          <a:p>
            <a:r>
              <a:rPr lang="ru-RU" sz="1900" b="1"/>
              <a:t>Десятилетний план </a:t>
            </a:r>
            <a:r>
              <a:rPr lang="ru-RU" sz="1900" b="1" smtClean="0"/>
              <a:t> </a:t>
            </a:r>
            <a:r>
              <a:rPr lang="en-US" sz="1900" b="1" smtClean="0"/>
              <a:t>TYNDP 2013-2022:</a:t>
            </a:r>
          </a:p>
          <a:p>
            <a:r>
              <a:rPr lang="ru-RU" sz="1900" smtClean="0"/>
              <a:t>Добыча сланцевого газа возможна  </a:t>
            </a:r>
            <a:r>
              <a:rPr lang="ru-RU" sz="1900"/>
              <a:t>к 2020 году в объеме 1 </a:t>
            </a:r>
            <a:r>
              <a:rPr lang="ru-RU" sz="1900" err="1"/>
              <a:t>млрд.куб.м</a:t>
            </a:r>
            <a:r>
              <a:rPr lang="ru-RU" sz="1900"/>
              <a:t>. и к 2022 году – 1,9 </a:t>
            </a:r>
            <a:r>
              <a:rPr lang="ru-RU" sz="1900" err="1"/>
              <a:t>млрд.куб.м</a:t>
            </a:r>
            <a:r>
              <a:rPr lang="ru-RU" sz="1900"/>
              <a:t>. </a:t>
            </a:r>
            <a:r>
              <a:rPr lang="ru-RU" sz="1900" smtClean="0"/>
              <a:t>в Великобритании</a:t>
            </a:r>
            <a:r>
              <a:rPr lang="ru-RU" sz="1900"/>
              <a:t>. Про «сланцевую лабораторию Европы» Польшу </a:t>
            </a:r>
            <a:r>
              <a:rPr lang="ru-RU" sz="1900" smtClean="0"/>
              <a:t>сказано, </a:t>
            </a:r>
            <a:r>
              <a:rPr lang="ru-RU" sz="1900"/>
              <a:t>что ресурсы здесь могут быть значительными, но разведывательные работы находятся на ранней стадии, поэтому оценить извлекаемые ресурсы </a:t>
            </a:r>
            <a:r>
              <a:rPr lang="ru-RU" sz="1900" smtClean="0"/>
              <a:t>пока невозможно. </a:t>
            </a:r>
          </a:p>
          <a:p>
            <a:r>
              <a:rPr lang="ru-RU" sz="1900" smtClean="0"/>
              <a:t>В 2013 году ГРР в Польше свернули американские компании </a:t>
            </a:r>
            <a:r>
              <a:rPr lang="en-US" sz="1900" smtClean="0"/>
              <a:t>Marathon Oil </a:t>
            </a:r>
            <a:r>
              <a:rPr lang="ru-RU" sz="1900" smtClean="0"/>
              <a:t>и </a:t>
            </a:r>
            <a:r>
              <a:rPr lang="en-US" sz="1900" smtClean="0"/>
              <a:t>Talisman Energy</a:t>
            </a:r>
            <a:r>
              <a:rPr lang="ru-RU" sz="1900" smtClean="0"/>
              <a:t>, а также польская </a:t>
            </a:r>
            <a:r>
              <a:rPr lang="en-US" sz="1900" err="1" smtClean="0"/>
              <a:t>Lotos</a:t>
            </a:r>
            <a:r>
              <a:rPr lang="en-US" sz="1900" smtClean="0"/>
              <a:t>. </a:t>
            </a:r>
            <a:r>
              <a:rPr lang="ru-RU" sz="1900" smtClean="0"/>
              <a:t>Ранее такие же решения приняли </a:t>
            </a:r>
            <a:r>
              <a:rPr lang="en-US" sz="1900" smtClean="0"/>
              <a:t>ExxonMobil </a:t>
            </a:r>
            <a:r>
              <a:rPr lang="ru-RU" sz="1900" smtClean="0"/>
              <a:t>и </a:t>
            </a:r>
            <a:r>
              <a:rPr lang="en-US" sz="1900" smtClean="0"/>
              <a:t>3Legs Resources. </a:t>
            </a:r>
            <a:endParaRPr lang="ru-RU" sz="190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3059" y="116632"/>
            <a:ext cx="1550941"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637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0"/>
            <a:ext cx="6779096" cy="1143000"/>
          </a:xfrm>
        </p:spPr>
        <p:txBody>
          <a:bodyPr>
            <a:normAutofit/>
          </a:bodyPr>
          <a:lstStyle/>
          <a:p>
            <a:r>
              <a:rPr lang="ru-RU" sz="2000"/>
              <a:t>Цены безубыточности сланцевого газа в США и Великобритании, $/</a:t>
            </a:r>
            <a:r>
              <a:rPr lang="ru-RU" sz="2000" err="1"/>
              <a:t>тыс.куб</a:t>
            </a:r>
            <a:r>
              <a:rPr lang="ru-RU" sz="2000" b="1"/>
              <a:t>. </a:t>
            </a:r>
            <a:r>
              <a:rPr lang="ru-RU" sz="2000" b="1" smtClean="0"/>
              <a:t>м</a:t>
            </a:r>
            <a:endParaRPr lang="ru-RU" sz="200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7965" y="116632"/>
            <a:ext cx="1706035"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Объект 4"/>
          <p:cNvGraphicFramePr>
            <a:graphicFrameLocks noGrp="1"/>
          </p:cNvGraphicFramePr>
          <p:nvPr>
            <p:ph idx="1"/>
            <p:extLst>
              <p:ext uri="{D42A27DB-BD31-4B8C-83A1-F6EECF244321}">
                <p14:modId xmlns:p14="http://schemas.microsoft.com/office/powerpoint/2010/main" val="867051095"/>
              </p:ext>
            </p:extLst>
          </p:nvPr>
        </p:nvGraphicFramePr>
        <p:xfrm>
          <a:off x="467544" y="891808"/>
          <a:ext cx="8229600" cy="4985464"/>
        </p:xfrm>
        <a:graphic>
          <a:graphicData uri="http://schemas.openxmlformats.org/drawingml/2006/chart">
            <c:chart xmlns:c="http://schemas.openxmlformats.org/drawingml/2006/chart" xmlns:r="http://schemas.openxmlformats.org/officeDocument/2006/relationships" r:id="rId3"/>
          </a:graphicData>
        </a:graphic>
      </p:graphicFrame>
      <p:sp>
        <p:nvSpPr>
          <p:cNvPr id="6" name="Прямоугольник 5"/>
          <p:cNvSpPr/>
          <p:nvPr/>
        </p:nvSpPr>
        <p:spPr>
          <a:xfrm>
            <a:off x="323528" y="5877272"/>
            <a:ext cx="8568952" cy="923330"/>
          </a:xfrm>
          <a:prstGeom prst="rect">
            <a:avLst/>
          </a:prstGeom>
        </p:spPr>
        <p:txBody>
          <a:bodyPr wrap="square">
            <a:spAutoFit/>
          </a:bodyPr>
          <a:lstStyle/>
          <a:p>
            <a:r>
              <a:rPr lang="ru-RU" b="1"/>
              <a:t>*учтена 15% норма рентабельности. Для Великобритании при расчетах были приняты уровни добычи в 22 и 44 </a:t>
            </a:r>
            <a:r>
              <a:rPr lang="ru-RU" b="1" err="1"/>
              <a:t>млрд.куб.м</a:t>
            </a:r>
            <a:r>
              <a:rPr lang="ru-RU" b="1"/>
              <a:t>. в год (как для </a:t>
            </a:r>
            <a:r>
              <a:rPr lang="ru-RU" b="1" err="1"/>
              <a:t>плеев</a:t>
            </a:r>
            <a:r>
              <a:rPr lang="ru-RU" b="1"/>
              <a:t> </a:t>
            </a:r>
            <a:r>
              <a:rPr lang="en-US" b="1"/>
              <a:t>Marcellus </a:t>
            </a:r>
            <a:r>
              <a:rPr lang="ru-RU" b="1"/>
              <a:t>и </a:t>
            </a:r>
            <a:r>
              <a:rPr lang="en-US" b="1"/>
              <a:t>Eagle Ford</a:t>
            </a:r>
            <a:r>
              <a:rPr lang="ru-RU" b="1"/>
              <a:t>), 20% роялти и стандартное налогообложение</a:t>
            </a:r>
            <a:endParaRPr lang="ru-RU"/>
          </a:p>
        </p:txBody>
      </p:sp>
    </p:spTree>
    <p:extLst>
      <p:ext uri="{BB962C8B-B14F-4D97-AF65-F5344CB8AC3E}">
        <p14:creationId xmlns:p14="http://schemas.microsoft.com/office/powerpoint/2010/main" val="7463152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400" smtClean="0"/>
              <a:t>Одобренные СПГ-проекты в </a:t>
            </a:r>
            <a:r>
              <a:rPr lang="ru-RU" sz="2400" err="1" smtClean="0"/>
              <a:t>С.Америке</a:t>
            </a:r>
            <a:endParaRPr lang="ru-RU" sz="2400"/>
          </a:p>
        </p:txBody>
      </p:sp>
      <p:pic>
        <p:nvPicPr>
          <p:cNvPr id="460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1071135"/>
            <a:ext cx="6624736" cy="4272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755576" y="5325308"/>
            <a:ext cx="7992888" cy="1200329"/>
          </a:xfrm>
          <a:prstGeom prst="rect">
            <a:avLst/>
          </a:prstGeom>
        </p:spPr>
        <p:txBody>
          <a:bodyPr wrap="square">
            <a:spAutoFit/>
          </a:bodyPr>
          <a:lstStyle/>
          <a:p>
            <a:r>
              <a:rPr lang="ru-RU"/>
              <a:t>На фоне переизбытка газа на американском рынке компании разрабатывают масштабную программу по экспорту СПГ, всего в регулирующую комиссию </a:t>
            </a:r>
            <a:r>
              <a:rPr lang="en-US"/>
              <a:t>FERC </a:t>
            </a:r>
            <a:r>
              <a:rPr lang="ru-RU"/>
              <a:t>было подано заявок на общий объем 300 </a:t>
            </a:r>
            <a:r>
              <a:rPr lang="ru-RU" err="1"/>
              <a:t>млрд.куб.м</a:t>
            </a:r>
            <a:r>
              <a:rPr lang="ru-RU"/>
              <a:t>. в год, включая канадские проекты.</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7965" y="116632"/>
            <a:ext cx="1706035"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25046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000"/>
              <a:t>Доходность будущих поставок СПГ с терминала </a:t>
            </a:r>
            <a:r>
              <a:rPr lang="en-US" sz="2000"/>
              <a:t>Sabine Pass</a:t>
            </a:r>
            <a:r>
              <a:rPr lang="ru-RU" sz="2000"/>
              <a:t> в различные регионы, долл./тыс. куб. м</a:t>
            </a:r>
          </a:p>
        </p:txBody>
      </p:sp>
      <p:pic>
        <p:nvPicPr>
          <p:cNvPr id="563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37315"/>
          <a:stretch/>
        </p:blipFill>
        <p:spPr bwMode="auto">
          <a:xfrm>
            <a:off x="6444208" y="1131871"/>
            <a:ext cx="2577933"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6876256" y="5542682"/>
            <a:ext cx="2009046" cy="646331"/>
          </a:xfrm>
          <a:prstGeom prst="rect">
            <a:avLst/>
          </a:prstGeom>
        </p:spPr>
        <p:txBody>
          <a:bodyPr wrap="square">
            <a:spAutoFit/>
          </a:bodyPr>
          <a:lstStyle/>
          <a:p>
            <a:r>
              <a:rPr lang="ru-RU"/>
              <a:t>февраль </a:t>
            </a:r>
            <a:r>
              <a:rPr lang="en-US"/>
              <a:t>2014 </a:t>
            </a:r>
            <a:r>
              <a:rPr lang="ru-RU"/>
              <a:t>г</a:t>
            </a:r>
            <a:r>
              <a:rPr lang="en-US"/>
              <a:t>.</a:t>
            </a:r>
            <a:endParaRPr lang="ru-RU"/>
          </a:p>
          <a:p>
            <a:r>
              <a:rPr lang="en-US"/>
              <a:t> </a:t>
            </a:r>
            <a:endParaRPr lang="ru-RU"/>
          </a:p>
        </p:txBody>
      </p:sp>
      <p:sp>
        <p:nvSpPr>
          <p:cNvPr id="7" name="Прямоугольник 6"/>
          <p:cNvSpPr/>
          <p:nvPr/>
        </p:nvSpPr>
        <p:spPr>
          <a:xfrm>
            <a:off x="4283968" y="5554447"/>
            <a:ext cx="1496628" cy="369332"/>
          </a:xfrm>
          <a:prstGeom prst="rect">
            <a:avLst/>
          </a:prstGeom>
        </p:spPr>
        <p:txBody>
          <a:bodyPr wrap="none">
            <a:spAutoFit/>
          </a:bodyPr>
          <a:lstStyle/>
          <a:p>
            <a:r>
              <a:rPr lang="ru-RU"/>
              <a:t>июнь</a:t>
            </a:r>
            <a:r>
              <a:rPr lang="en-US"/>
              <a:t> 2013 </a:t>
            </a:r>
            <a:r>
              <a:rPr lang="ru-RU"/>
              <a:t>г</a:t>
            </a:r>
            <a:r>
              <a:rPr lang="en-US"/>
              <a:t>.</a:t>
            </a:r>
            <a:endParaRPr lang="ru-RU"/>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7965" y="116632"/>
            <a:ext cx="1706035"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r="33960"/>
          <a:stretch/>
        </p:blipFill>
        <p:spPr bwMode="auto">
          <a:xfrm>
            <a:off x="3778898" y="1438226"/>
            <a:ext cx="2665310"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98848"/>
            <a:ext cx="4041775" cy="425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Прямоугольник 11"/>
          <p:cNvSpPr/>
          <p:nvPr/>
        </p:nvSpPr>
        <p:spPr>
          <a:xfrm>
            <a:off x="611560" y="5523877"/>
            <a:ext cx="1929439" cy="369332"/>
          </a:xfrm>
          <a:prstGeom prst="rect">
            <a:avLst/>
          </a:prstGeom>
        </p:spPr>
        <p:txBody>
          <a:bodyPr wrap="none">
            <a:spAutoFit/>
          </a:bodyPr>
          <a:lstStyle/>
          <a:p>
            <a:r>
              <a:rPr lang="ru-RU" smtClean="0"/>
              <a:t>сентябрь</a:t>
            </a:r>
            <a:r>
              <a:rPr lang="en-US" smtClean="0"/>
              <a:t> 201</a:t>
            </a:r>
            <a:r>
              <a:rPr lang="ru-RU" smtClean="0"/>
              <a:t>2</a:t>
            </a:r>
            <a:r>
              <a:rPr lang="en-US" smtClean="0"/>
              <a:t> </a:t>
            </a:r>
            <a:r>
              <a:rPr lang="ru-RU"/>
              <a:t>г</a:t>
            </a:r>
            <a:r>
              <a:rPr lang="en-US"/>
              <a:t>.</a:t>
            </a:r>
            <a:endParaRPr lang="ru-RU"/>
          </a:p>
        </p:txBody>
      </p:sp>
    </p:spTree>
    <p:extLst>
      <p:ext uri="{BB962C8B-B14F-4D97-AF65-F5344CB8AC3E}">
        <p14:creationId xmlns:p14="http://schemas.microsoft.com/office/powerpoint/2010/main" val="2253150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400" smtClean="0"/>
              <a:t>Перспективы добычи сланцевого газа в Китае</a:t>
            </a:r>
            <a:endParaRPr lang="ru-RU" sz="2400" dirty="0"/>
          </a:p>
        </p:txBody>
      </p:sp>
      <p:graphicFrame>
        <p:nvGraphicFramePr>
          <p:cNvPr id="6" name="Объект 5"/>
          <p:cNvGraphicFramePr>
            <a:graphicFrameLocks noGrp="1"/>
          </p:cNvGraphicFramePr>
          <p:nvPr>
            <p:ph idx="1"/>
            <p:extLst>
              <p:ext uri="{D42A27DB-BD31-4B8C-83A1-F6EECF244321}">
                <p14:modId xmlns:p14="http://schemas.microsoft.com/office/powerpoint/2010/main" val="3960588896"/>
              </p:ext>
            </p:extLst>
          </p:nvPr>
        </p:nvGraphicFramePr>
        <p:xfrm>
          <a:off x="-36512" y="908720"/>
          <a:ext cx="3744416" cy="52482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Диаграмма 6"/>
          <p:cNvGraphicFramePr/>
          <p:nvPr>
            <p:extLst>
              <p:ext uri="{D42A27DB-BD31-4B8C-83A1-F6EECF244321}">
                <p14:modId xmlns:p14="http://schemas.microsoft.com/office/powerpoint/2010/main" val="2722923037"/>
              </p:ext>
            </p:extLst>
          </p:nvPr>
        </p:nvGraphicFramePr>
        <p:xfrm>
          <a:off x="3707904" y="871398"/>
          <a:ext cx="2854756" cy="52565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p:cNvGraphicFramePr/>
          <p:nvPr>
            <p:extLst>
              <p:ext uri="{D42A27DB-BD31-4B8C-83A1-F6EECF244321}">
                <p14:modId xmlns:p14="http://schemas.microsoft.com/office/powerpoint/2010/main" val="194497191"/>
              </p:ext>
            </p:extLst>
          </p:nvPr>
        </p:nvGraphicFramePr>
        <p:xfrm>
          <a:off x="6516216" y="908720"/>
          <a:ext cx="2541161" cy="5256584"/>
        </p:xfrm>
        <a:graphic>
          <a:graphicData uri="http://schemas.openxmlformats.org/drawingml/2006/chart">
            <c:chart xmlns:c="http://schemas.openxmlformats.org/drawingml/2006/chart" xmlns:r="http://schemas.openxmlformats.org/officeDocument/2006/relationships" r:id="rId4"/>
          </a:graphicData>
        </a:graphic>
      </p:graphicFrame>
      <p:pic>
        <p:nvPicPr>
          <p:cNvPr id="9" name="Рисунок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7988" y="44450"/>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576063" y="6093296"/>
            <a:ext cx="8352928" cy="646331"/>
          </a:xfrm>
          <a:prstGeom prst="rect">
            <a:avLst/>
          </a:prstGeom>
        </p:spPr>
        <p:txBody>
          <a:bodyPr wrap="square">
            <a:spAutoFit/>
          </a:bodyPr>
          <a:lstStyle/>
          <a:p>
            <a:r>
              <a:rPr lang="ru-RU" b="1" dirty="0"/>
              <a:t>Геология сланцевых газоносных формаций в Китае существенно уступает американским.</a:t>
            </a:r>
          </a:p>
        </p:txBody>
      </p:sp>
    </p:spTree>
    <p:extLst>
      <p:ext uri="{BB962C8B-B14F-4D97-AF65-F5344CB8AC3E}">
        <p14:creationId xmlns:p14="http://schemas.microsoft.com/office/powerpoint/2010/main" val="4170754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smtClean="0"/>
              <a:t>Сланцевая революция торжествует</a:t>
            </a:r>
            <a:endParaRPr lang="ru-RU" sz="2800"/>
          </a:p>
        </p:txBody>
      </p:sp>
      <p:sp>
        <p:nvSpPr>
          <p:cNvPr id="4" name="Дата 3"/>
          <p:cNvSpPr>
            <a:spLocks noGrp="1"/>
          </p:cNvSpPr>
          <p:nvPr>
            <p:ph type="dt" sz="half" idx="10"/>
          </p:nvPr>
        </p:nvSpPr>
        <p:spPr/>
        <p:txBody>
          <a:bodyPr/>
          <a:lstStyle/>
          <a:p>
            <a:pPr>
              <a:defRPr/>
            </a:pPr>
            <a:r>
              <a:rPr lang="en-US" smtClean="0"/>
              <a:t>www.themegallery.com</a:t>
            </a:r>
            <a:endParaRPr lang="en-US"/>
          </a:p>
        </p:txBody>
      </p:sp>
      <p:sp>
        <p:nvSpPr>
          <p:cNvPr id="5" name="Нижний колонтитул 4"/>
          <p:cNvSpPr>
            <a:spLocks noGrp="1"/>
          </p:cNvSpPr>
          <p:nvPr>
            <p:ph type="ftr" sz="quarter" idx="11"/>
          </p:nvPr>
        </p:nvSpPr>
        <p:spPr/>
        <p:txBody>
          <a:bodyPr/>
          <a:lstStyle/>
          <a:p>
            <a:pPr>
              <a:defRPr/>
            </a:pPr>
            <a:r>
              <a:rPr lang="en-US" smtClean="0"/>
              <a:t>Company Name</a:t>
            </a:r>
            <a:endParaRPr lang="en-US"/>
          </a:p>
        </p:txBody>
      </p:sp>
      <p:pic>
        <p:nvPicPr>
          <p:cNvPr id="430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936336"/>
            <a:ext cx="8423944" cy="583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Рисунок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6079" y="116632"/>
            <a:ext cx="1437921" cy="6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44285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WEO2012</a:t>
            </a:r>
            <a:r>
              <a:rPr lang="ru-RU" dirty="0" smtClean="0"/>
              <a:t>: прогноз на 2035 год</a:t>
            </a:r>
            <a:endParaRPr lang="ru-RU" dirty="0"/>
          </a:p>
        </p:txBody>
      </p:sp>
      <p:pic>
        <p:nvPicPr>
          <p:cNvPr id="7" name="Рисунок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7988" y="44450"/>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p:cNvSpPr/>
          <p:nvPr/>
        </p:nvSpPr>
        <p:spPr>
          <a:xfrm>
            <a:off x="755576" y="1052736"/>
            <a:ext cx="7560840" cy="369332"/>
          </a:xfrm>
          <a:prstGeom prst="rect">
            <a:avLst/>
          </a:prstGeom>
        </p:spPr>
        <p:txBody>
          <a:bodyPr wrap="square">
            <a:spAutoFit/>
          </a:bodyPr>
          <a:lstStyle/>
          <a:p>
            <a:r>
              <a:rPr lang="ru-RU" b="1" dirty="0"/>
              <a:t>Прогноз добычи нетрадиционного газа в мире, </a:t>
            </a:r>
            <a:r>
              <a:rPr lang="ru-RU" b="1" dirty="0" err="1"/>
              <a:t>млрд.куб.м</a:t>
            </a:r>
            <a:r>
              <a:rPr lang="ru-RU" b="1" dirty="0"/>
              <a:t>.</a:t>
            </a:r>
          </a:p>
        </p:txBody>
      </p:sp>
      <p:pic>
        <p:nvPicPr>
          <p:cNvPr id="4710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014" y="1556792"/>
            <a:ext cx="9013963"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55841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mtClean="0"/>
              <a:t>WEO2013</a:t>
            </a:r>
            <a:r>
              <a:rPr lang="ru-RU" smtClean="0"/>
              <a:t>: прогноз на 2035 год</a:t>
            </a:r>
            <a:endParaRPr lang="ru-RU"/>
          </a:p>
        </p:txBody>
      </p:sp>
      <p:sp>
        <p:nvSpPr>
          <p:cNvPr id="3" name="Объект 2"/>
          <p:cNvSpPr>
            <a:spLocks noGrp="1"/>
          </p:cNvSpPr>
          <p:nvPr>
            <p:ph idx="1"/>
          </p:nvPr>
        </p:nvSpPr>
        <p:spPr/>
        <p:txBody>
          <a:bodyPr/>
          <a:lstStyle/>
          <a:p>
            <a:endParaRPr lang="ru-RU"/>
          </a:p>
        </p:txBody>
      </p:sp>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65" y="1196752"/>
            <a:ext cx="9115936"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Рисунок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7988" y="44450"/>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27479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400" smtClean="0"/>
              <a:t>ИНЭИ РАН: сценарий «сланцевого прорыва» к 2040 г.</a:t>
            </a:r>
            <a:endParaRPr lang="ru-RU" sz="2400"/>
          </a:p>
        </p:txBody>
      </p:sp>
      <p:pic>
        <p:nvPicPr>
          <p:cNvPr id="450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608" y="908720"/>
            <a:ext cx="9036496"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0" y="5288340"/>
            <a:ext cx="9036496" cy="1569660"/>
          </a:xfrm>
          <a:prstGeom prst="rect">
            <a:avLst/>
          </a:prstGeom>
        </p:spPr>
        <p:txBody>
          <a:bodyPr wrap="square">
            <a:spAutoFit/>
          </a:bodyPr>
          <a:lstStyle/>
          <a:p>
            <a:r>
              <a:rPr lang="ru-RU" sz="1600"/>
              <a:t>К 2040 г. добыча сланцевого газа будет вестись в 13 странах мира и составит 825 млрд куб. м, в том числе 320 млрд куб. м будет произведено за пределами США. Добыча сланцевого газа в </a:t>
            </a:r>
            <a:r>
              <a:rPr lang="ru-RU" sz="1600"/>
              <a:t>Китае </a:t>
            </a:r>
            <a:r>
              <a:rPr lang="ru-RU" sz="1600" smtClean="0"/>
              <a:t>достигает </a:t>
            </a:r>
            <a:r>
              <a:rPr lang="ru-RU" sz="1600"/>
              <a:t>160 млрд куб. м Канада с объемом добычи в 45 млрд куб. м станет третьим крупнейшим производителем сланцевого газа в мире. Мексика, Индия, Австралия будут производить примерно по 20 млрд куб. м. Сланцевая газодобыча также начнет вестись в аргентинских бассейнах Neuquen, San Jorge, Austral</a:t>
            </a:r>
            <a:r>
              <a:rPr lang="ru-RU" sz="1600"/>
              <a:t>. </a:t>
            </a:r>
            <a:endParaRPr lang="ru-RU" sz="1600"/>
          </a:p>
        </p:txBody>
      </p:sp>
      <p:pic>
        <p:nvPicPr>
          <p:cNvPr id="8" name="Рисунок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7988" y="44450"/>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09021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400" smtClean="0"/>
              <a:t>ИНЭИ РАН: сценарий «сланцевого провала»</a:t>
            </a:r>
            <a:endParaRPr lang="ru-RU" sz="2400"/>
          </a:p>
        </p:txBody>
      </p:sp>
      <p:sp>
        <p:nvSpPr>
          <p:cNvPr id="3" name="Объект 2"/>
          <p:cNvSpPr>
            <a:spLocks noGrp="1"/>
          </p:cNvSpPr>
          <p:nvPr>
            <p:ph idx="1"/>
          </p:nvPr>
        </p:nvSpPr>
        <p:spPr/>
        <p:txBody>
          <a:bodyPr/>
          <a:lstStyle/>
          <a:p>
            <a:pPr marL="0" indent="0">
              <a:buNone/>
            </a:pPr>
            <a:r>
              <a:rPr lang="ru-RU" sz="2000"/>
              <a:t>В основе сценария «сланцевого провала» лежит ряд предпосылок, ведущих к сокращению добычи нефти и газа сланцевых плеев:</a:t>
            </a:r>
          </a:p>
          <a:p>
            <a:pPr marL="0" indent="0">
              <a:buNone/>
            </a:pPr>
            <a:r>
              <a:rPr lang="ru-RU" sz="2000"/>
              <a:t>• значительное удорожание по новым проектам добычи;</a:t>
            </a:r>
          </a:p>
          <a:p>
            <a:pPr marL="0" indent="0">
              <a:buNone/>
            </a:pPr>
            <a:r>
              <a:rPr lang="ru-RU" sz="2000"/>
              <a:t>• большой объем ресурсной базы не подтверждается;</a:t>
            </a:r>
          </a:p>
          <a:p>
            <a:pPr marL="0" indent="0">
              <a:buNone/>
            </a:pPr>
            <a:r>
              <a:rPr lang="ru-RU" sz="2000"/>
              <a:t>• вводятся жесткие экологические ограничения;</a:t>
            </a:r>
          </a:p>
          <a:p>
            <a:pPr marL="0" indent="0">
              <a:buNone/>
            </a:pPr>
            <a:r>
              <a:rPr lang="ru-RU" sz="2000"/>
              <a:t>• новые технологии безводной и термической добычи сланцевой нефти не проходят по экономическим и/или экологическим </a:t>
            </a:r>
            <a:r>
              <a:rPr lang="ru-RU" sz="2000"/>
              <a:t>причинам</a:t>
            </a:r>
            <a:r>
              <a:rPr lang="ru-RU" sz="2000" smtClean="0"/>
              <a:t>;</a:t>
            </a:r>
          </a:p>
          <a:p>
            <a:pPr marL="0" indent="0">
              <a:buNone/>
            </a:pPr>
            <a:endParaRPr lang="ru-RU" sz="2000" smtClean="0"/>
          </a:p>
          <a:p>
            <a:pPr marL="0" indent="0">
              <a:buNone/>
            </a:pPr>
            <a:r>
              <a:rPr lang="ru-RU" sz="2000"/>
              <a:t>Возможности добычи сланцевого газа в этом сценарии на весь прогнозный период присутствуют только в США и Канаде и только на уже разрабатываемых плеях. К 2040 г. добыча сланцевого газа составит порядка 90 млрд куб. м в США и 20 млрд куб. м в Канаде. </a:t>
            </a:r>
          </a:p>
        </p:txBody>
      </p:sp>
      <p:pic>
        <p:nvPicPr>
          <p:cNvPr id="6" name="Рисунок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7988" y="44450"/>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38744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ФОТО\ПОЛЬША_2012\РЕПОРТАЖ\Shale20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9939"/>
            <a:ext cx="4122238" cy="3401965"/>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7988" y="44450"/>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526466" y="3573016"/>
            <a:ext cx="8568952" cy="2554545"/>
          </a:xfrm>
          <a:prstGeom prst="rect">
            <a:avLst/>
          </a:prstGeom>
        </p:spPr>
        <p:txBody>
          <a:bodyPr wrap="square">
            <a:spAutoFit/>
          </a:bodyPr>
          <a:lstStyle/>
          <a:p>
            <a:r>
              <a:rPr lang="ru-RU" sz="2000" b="1" i="1" smtClean="0"/>
              <a:t>«Весь </a:t>
            </a:r>
            <a:r>
              <a:rPr lang="ru-RU" sz="2000" b="1" i="1"/>
              <a:t>мир, замерев, следит за гигантским экспериментом, в ходе которого человечество отвоевывает у природы еще один, недоступный прежде ресурс – в полном согласии с теорией ресурсных ограничений. В этом эксперименте густо замешаны геология, экология, технологии, экономика, политика, спекуляции и новаторство. Ну что ж, лет через десять точно станет понятно – стоит ли игра свеч и кто в ней победитель. А пока – </a:t>
            </a:r>
            <a:r>
              <a:rPr lang="en-US" sz="2000" b="1" i="1"/>
              <a:t>show must go </a:t>
            </a:r>
            <a:r>
              <a:rPr lang="en-US" sz="2000" b="1" i="1"/>
              <a:t>on</a:t>
            </a:r>
            <a:r>
              <a:rPr lang="ru-RU" sz="2000" b="1" i="1" smtClean="0"/>
              <a:t>!»</a:t>
            </a:r>
            <a:endParaRPr lang="ru-RU" sz="2000" b="1" i="1"/>
          </a:p>
        </p:txBody>
      </p:sp>
    </p:spTree>
    <p:extLst>
      <p:ext uri="{BB962C8B-B14F-4D97-AF65-F5344CB8AC3E}">
        <p14:creationId xmlns:p14="http://schemas.microsoft.com/office/powerpoint/2010/main" val="4156856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400" smtClean="0"/>
              <a:t>Ее успех во многом определило участие СМИ</a:t>
            </a:r>
            <a:endParaRPr lang="ru-RU" sz="2400"/>
          </a:p>
        </p:txBody>
      </p:sp>
      <p:pic>
        <p:nvPicPr>
          <p:cNvPr id="440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127950"/>
            <a:ext cx="8435280" cy="5145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2913" y="272256"/>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86994"/>
            <a:ext cx="1669812" cy="2131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5945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400"/>
              <a:t>Технически извлекаемые ресурсы газа в мире на конец 2012 года, </a:t>
            </a:r>
            <a:r>
              <a:rPr lang="ru-RU" sz="2400" err="1"/>
              <a:t>трлн.куб.м</a:t>
            </a:r>
            <a:r>
              <a:rPr lang="ru-RU" sz="2400"/>
              <a:t>.</a:t>
            </a:r>
          </a:p>
        </p:txBody>
      </p:sp>
      <p:pic>
        <p:nvPicPr>
          <p:cNvPr id="419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9" y="1124744"/>
            <a:ext cx="1980531" cy="2829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79712" y="1124744"/>
            <a:ext cx="7164288" cy="302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8064" y="116632"/>
            <a:ext cx="1405936" cy="620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31" y="4166996"/>
            <a:ext cx="3777719" cy="2580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2462" y="4143196"/>
            <a:ext cx="5266159" cy="2195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22463" y="6338587"/>
            <a:ext cx="5323228" cy="353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7408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400" smtClean="0"/>
              <a:t>Доказанные запасы газа в США, </a:t>
            </a:r>
            <a:r>
              <a:rPr lang="ru-RU" sz="2400" err="1" smtClean="0"/>
              <a:t>трлн.куб.м</a:t>
            </a:r>
            <a:r>
              <a:rPr lang="ru-RU" sz="2400" smtClean="0"/>
              <a:t>.</a:t>
            </a:r>
            <a:endParaRPr lang="ru-RU" sz="2400"/>
          </a:p>
        </p:txBody>
      </p:sp>
      <p:pic>
        <p:nvPicPr>
          <p:cNvPr id="409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1052736"/>
            <a:ext cx="6413914"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611560" y="4725144"/>
            <a:ext cx="8136904" cy="2031325"/>
          </a:xfrm>
          <a:prstGeom prst="rect">
            <a:avLst/>
          </a:prstGeom>
        </p:spPr>
        <p:txBody>
          <a:bodyPr wrap="square">
            <a:spAutoFit/>
          </a:bodyPr>
          <a:lstStyle/>
          <a:p>
            <a:r>
              <a:rPr lang="ru-RU"/>
              <a:t>По </a:t>
            </a:r>
            <a:r>
              <a:rPr lang="ru-RU" smtClean="0"/>
              <a:t>классификации </a:t>
            </a:r>
            <a:r>
              <a:rPr lang="en-US" smtClean="0"/>
              <a:t>PRMS</a:t>
            </a:r>
            <a:r>
              <a:rPr lang="ru-RU" smtClean="0"/>
              <a:t> </a:t>
            </a:r>
            <a:r>
              <a:rPr lang="ru-RU"/>
              <a:t>запасы углеводородов делятся на доказанные (</a:t>
            </a:r>
            <a:r>
              <a:rPr lang="en-US"/>
              <a:t>proved reserves</a:t>
            </a:r>
            <a:r>
              <a:rPr lang="ru-RU"/>
              <a:t>, 1</a:t>
            </a:r>
            <a:r>
              <a:rPr lang="en-US"/>
              <a:t>P</a:t>
            </a:r>
            <a:r>
              <a:rPr lang="ru-RU"/>
              <a:t>), вероятные (</a:t>
            </a:r>
            <a:r>
              <a:rPr lang="en-US"/>
              <a:t>probable reserves</a:t>
            </a:r>
            <a:r>
              <a:rPr lang="ru-RU"/>
              <a:t>, 2</a:t>
            </a:r>
            <a:r>
              <a:rPr lang="en-US"/>
              <a:t>P</a:t>
            </a:r>
            <a:r>
              <a:rPr lang="ru-RU"/>
              <a:t>) и возможные (</a:t>
            </a:r>
            <a:r>
              <a:rPr lang="en-US"/>
              <a:t>possible reserves</a:t>
            </a:r>
            <a:r>
              <a:rPr lang="ru-RU"/>
              <a:t>, 3</a:t>
            </a:r>
            <a:r>
              <a:rPr lang="en-US"/>
              <a:t>P</a:t>
            </a:r>
            <a:r>
              <a:rPr lang="ru-RU"/>
              <a:t>), в зависимости от оценки их извлечения. У доказанных запасов шанс быть добытыми составляет 90%, у вероятных – 50%, а у возможных – 10%.  Начальные геологические запасы газа в пласте (</a:t>
            </a:r>
            <a:r>
              <a:rPr lang="en-US"/>
              <a:t>original gas in place</a:t>
            </a:r>
            <a:r>
              <a:rPr lang="ru-RU"/>
              <a:t>) – это общий объем газа, содержащийся в резервуаре, без оценки  возможности дальнейшей его разработки.</a:t>
            </a:r>
          </a:p>
        </p:txBody>
      </p:sp>
    </p:spTree>
    <p:extLst>
      <p:ext uri="{BB962C8B-B14F-4D97-AF65-F5344CB8AC3E}">
        <p14:creationId xmlns:p14="http://schemas.microsoft.com/office/powerpoint/2010/main" val="1270878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400" smtClean="0"/>
              <a:t>Технология добычи сланцевого газа</a:t>
            </a:r>
            <a:endParaRPr lang="ru-RU" sz="2400"/>
          </a:p>
        </p:txBody>
      </p:sp>
      <p:pic>
        <p:nvPicPr>
          <p:cNvPr id="6" name="Рисунок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85226" y="44450"/>
            <a:ext cx="108108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19672" y="1628800"/>
            <a:ext cx="7306860"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980728"/>
            <a:ext cx="2451100" cy="324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6316736"/>
      </p:ext>
    </p:extLst>
  </p:cSld>
  <p:clrMapOvr>
    <a:masterClrMapping/>
  </p:clrMapOvr>
</p:sld>
</file>

<file path=ppt/theme/theme1.xml><?xml version="1.0" encoding="utf-8"?>
<a:theme xmlns:a="http://schemas.openxmlformats.org/drawingml/2006/main" name="cdb2004134l">
  <a:themeElements>
    <a:clrScheme name="cdb2004134l 2">
      <a:dk1>
        <a:srgbClr val="23387D"/>
      </a:dk1>
      <a:lt1>
        <a:srgbClr val="FFFFFF"/>
      </a:lt1>
      <a:dk2>
        <a:srgbClr val="1A3D97"/>
      </a:dk2>
      <a:lt2>
        <a:srgbClr val="DDDDDD"/>
      </a:lt2>
      <a:accent1>
        <a:srgbClr val="4972BB"/>
      </a:accent1>
      <a:accent2>
        <a:srgbClr val="6A99D8"/>
      </a:accent2>
      <a:accent3>
        <a:srgbClr val="FFFFFF"/>
      </a:accent3>
      <a:accent4>
        <a:srgbClr val="1C2E6A"/>
      </a:accent4>
      <a:accent5>
        <a:srgbClr val="B1BCDA"/>
      </a:accent5>
      <a:accent6>
        <a:srgbClr val="5F8AC4"/>
      </a:accent6>
      <a:hlink>
        <a:srgbClr val="96B1E6"/>
      </a:hlink>
      <a:folHlink>
        <a:srgbClr val="99C25C"/>
      </a:folHlink>
    </a:clrScheme>
    <a:fontScheme name="cdb2004134l">
      <a:majorFont>
        <a:latin typeface="Verdana"/>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db2004134l 1">
        <a:dk1>
          <a:srgbClr val="1D4940"/>
        </a:dk1>
        <a:lt1>
          <a:srgbClr val="FFFFFF"/>
        </a:lt1>
        <a:dk2>
          <a:srgbClr val="3F716F"/>
        </a:dk2>
        <a:lt2>
          <a:srgbClr val="DDDDDD"/>
        </a:lt2>
        <a:accent1>
          <a:srgbClr val="669E86"/>
        </a:accent1>
        <a:accent2>
          <a:srgbClr val="A2CAB4"/>
        </a:accent2>
        <a:accent3>
          <a:srgbClr val="FFFFFF"/>
        </a:accent3>
        <a:accent4>
          <a:srgbClr val="173D35"/>
        </a:accent4>
        <a:accent5>
          <a:srgbClr val="B8CCC3"/>
        </a:accent5>
        <a:accent6>
          <a:srgbClr val="92B7A3"/>
        </a:accent6>
        <a:hlink>
          <a:srgbClr val="8CA35F"/>
        </a:hlink>
        <a:folHlink>
          <a:srgbClr val="C1B05D"/>
        </a:folHlink>
      </a:clrScheme>
      <a:clrMap bg1="lt1" tx1="dk1" bg2="lt2" tx2="dk2" accent1="accent1" accent2="accent2" accent3="accent3" accent4="accent4" accent5="accent5" accent6="accent6" hlink="hlink" folHlink="folHlink"/>
    </a:extraClrScheme>
    <a:extraClrScheme>
      <a:clrScheme name="cdb2004134l 2">
        <a:dk1>
          <a:srgbClr val="23387D"/>
        </a:dk1>
        <a:lt1>
          <a:srgbClr val="FFFFFF"/>
        </a:lt1>
        <a:dk2>
          <a:srgbClr val="1A3D97"/>
        </a:dk2>
        <a:lt2>
          <a:srgbClr val="DDDDDD"/>
        </a:lt2>
        <a:accent1>
          <a:srgbClr val="4972BB"/>
        </a:accent1>
        <a:accent2>
          <a:srgbClr val="6A99D8"/>
        </a:accent2>
        <a:accent3>
          <a:srgbClr val="FFFFFF"/>
        </a:accent3>
        <a:accent4>
          <a:srgbClr val="1C2E6A"/>
        </a:accent4>
        <a:accent5>
          <a:srgbClr val="B1BCDA"/>
        </a:accent5>
        <a:accent6>
          <a:srgbClr val="5F8AC4"/>
        </a:accent6>
        <a:hlink>
          <a:srgbClr val="96B1E6"/>
        </a:hlink>
        <a:folHlink>
          <a:srgbClr val="99C25C"/>
        </a:folHlink>
      </a:clrScheme>
      <a:clrMap bg1="lt1" tx1="dk1" bg2="lt2" tx2="dk2" accent1="accent1" accent2="accent2" accent3="accent3" accent4="accent4" accent5="accent5" accent6="accent6" hlink="hlink" folHlink="folHlink"/>
    </a:extraClrScheme>
    <a:extraClrScheme>
      <a:clrScheme name="cdb2004134l 3">
        <a:dk1>
          <a:srgbClr val="23387D"/>
        </a:dk1>
        <a:lt1>
          <a:srgbClr val="FFFFFF"/>
        </a:lt1>
        <a:dk2>
          <a:srgbClr val="1A3D97"/>
        </a:dk2>
        <a:lt2>
          <a:srgbClr val="DDDDDD"/>
        </a:lt2>
        <a:accent1>
          <a:srgbClr val="6E51A7"/>
        </a:accent1>
        <a:accent2>
          <a:srgbClr val="8C8EE0"/>
        </a:accent2>
        <a:accent3>
          <a:srgbClr val="FFFFFF"/>
        </a:accent3>
        <a:accent4>
          <a:srgbClr val="1C2E6A"/>
        </a:accent4>
        <a:accent5>
          <a:srgbClr val="BAB3D0"/>
        </a:accent5>
        <a:accent6>
          <a:srgbClr val="7E80CB"/>
        </a:accent6>
        <a:hlink>
          <a:srgbClr val="96B1E6"/>
        </a:hlink>
        <a:folHlink>
          <a:srgbClr val="7BB32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cdb2004134l</Template>
  <TotalTime>9961</TotalTime>
  <Words>1849</Words>
  <Application>Microsoft Office PowerPoint</Application>
  <PresentationFormat>Экран (4:3)</PresentationFormat>
  <Paragraphs>150</Paragraphs>
  <Slides>54</Slides>
  <Notes>1</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54</vt:i4>
      </vt:variant>
    </vt:vector>
  </HeadingPairs>
  <TitlesOfParts>
    <vt:vector size="56" baseType="lpstr">
      <vt:lpstr>cdb2004134l</vt:lpstr>
      <vt:lpstr>Image</vt:lpstr>
      <vt:lpstr>Презентация PowerPoint</vt:lpstr>
      <vt:lpstr>2013: Сланцевая революция в мире</vt:lpstr>
      <vt:lpstr>Старт «сланцевой революции»</vt:lpstr>
      <vt:lpstr>Истоки «сланцевой революции»</vt:lpstr>
      <vt:lpstr>Сланцевая революция торжествует</vt:lpstr>
      <vt:lpstr>Ее успех во многом определило участие СМИ</vt:lpstr>
      <vt:lpstr>Технически извлекаемые ресурсы газа в мире на конец 2012 года, трлн.куб.м.</vt:lpstr>
      <vt:lpstr>Доказанные запасы газа в США, трлн.куб.м.</vt:lpstr>
      <vt:lpstr>Технология добычи сланцевого газа</vt:lpstr>
      <vt:lpstr>Кустовое бурение и бурение с несколькими горизонтальными стволами</vt:lpstr>
      <vt:lpstr>Продуктивность скважин на основных плеях сланцевого газа в США</vt:lpstr>
      <vt:lpstr>Газосланцевые плеи США</vt:lpstr>
      <vt:lpstr>Fayetteville Shale</vt:lpstr>
      <vt:lpstr>Плотность бурения на Barnett Shale</vt:lpstr>
      <vt:lpstr>Техас</vt:lpstr>
      <vt:lpstr>Техас, Одесса</vt:lpstr>
      <vt:lpstr>Колорадо</vt:lpstr>
      <vt:lpstr>Организация промыслов</vt:lpstr>
      <vt:lpstr>Раствор для гидроразрыва</vt:lpstr>
      <vt:lpstr>Некоторые компоненты бурового раствора</vt:lpstr>
      <vt:lpstr>Потребность в воде для ГРП</vt:lpstr>
      <vt:lpstr>Утилизация бурового раствора</vt:lpstr>
      <vt:lpstr>Утилизация бурового раствора</vt:lpstr>
      <vt:lpstr>Возможные риски при проведении ГРП</vt:lpstr>
      <vt:lpstr>Развитие сланцевой газодобычи в США</vt:lpstr>
      <vt:lpstr>Добыча сланцевого газа по основным плеям США, млрд. куб.м. и динамика ежегодного прироста, %</vt:lpstr>
      <vt:lpstr>Цена безубыточности добычи сланцевого газа в 2012 г., $/тыс.куб.м.</vt:lpstr>
      <vt:lpstr>Оценка диапазона полного цикла затрат на добычу сланцевого газа в США, долл/тыс.куб.м.</vt:lpstr>
      <vt:lpstr>Цена безубыточности добычи сланцевого газа в США</vt:lpstr>
      <vt:lpstr>Смещение акцентов с добычи газа к добыче жидких углеводородов</vt:lpstr>
      <vt:lpstr>Специфика экономики</vt:lpstr>
      <vt:lpstr>Хеджирование добычи сланцевого газа в США</vt:lpstr>
      <vt:lpstr>Динамика доходности собственного капитала* для нефтегазовых компаний С.Америки в 2011-2012 гг., %</vt:lpstr>
      <vt:lpstr>Стоимость газа для конечного потребления в США, $/тыс.куб.м.</vt:lpstr>
      <vt:lpstr>Структура энергогенерации США</vt:lpstr>
      <vt:lpstr>Прогноз добычи природного газа и цен на Henry Hub до 2020 года</vt:lpstr>
      <vt:lpstr>Экономическая специфика сланцевой газодобычи в США</vt:lpstr>
      <vt:lpstr>Сланцевый ажиотаж в Европе</vt:lpstr>
      <vt:lpstr>Польша – «сланцевая лаборатория» Европы</vt:lpstr>
      <vt:lpstr>Польские разочарования</vt:lpstr>
      <vt:lpstr>Текущее отношение ЕС к гидроразрыву</vt:lpstr>
      <vt:lpstr>Средний сценарий CERA для Восточной Европы</vt:lpstr>
      <vt:lpstr>Прогноз CERA по добыче сланцевого газа в В.Европе</vt:lpstr>
      <vt:lpstr>Основные силы за и против добычи сланцевого газа в Европе</vt:lpstr>
      <vt:lpstr>Перспектива добычи сланцевого газа в Европе, млрд. куб.м.</vt:lpstr>
      <vt:lpstr>Цены безубыточности сланцевого газа в США и Великобритании, $/тыс.куб. м</vt:lpstr>
      <vt:lpstr>Одобренные СПГ-проекты в С.Америке</vt:lpstr>
      <vt:lpstr>Доходность будущих поставок СПГ с терминала Sabine Pass в различные регионы, долл./тыс. куб. м</vt:lpstr>
      <vt:lpstr>Перспективы добычи сланцевого газа в Китае</vt:lpstr>
      <vt:lpstr>WEO2012: прогноз на 2035 год</vt:lpstr>
      <vt:lpstr>WEO2013: прогноз на 2035 год</vt:lpstr>
      <vt:lpstr>ИНЭИ РАН: сценарий «сланцевого прорыва» к 2040 г.</vt:lpstr>
      <vt:lpstr>ИНЭИ РАН: сценарий «сланцевого провала»</vt:lpstr>
      <vt:lpstr>Презентация PowerPoint</vt:lpstr>
    </vt:vector>
  </TitlesOfParts>
  <Company>ИНЭИ РАН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Основные положения экспортной политики ОАО «Газпром»</dc:title>
  <dc:creator>Татьяна Митрова</dc:creator>
  <cp:lastModifiedBy>Светлана Мельникова</cp:lastModifiedBy>
  <cp:revision>356</cp:revision>
  <dcterms:created xsi:type="dcterms:W3CDTF">2007-11-22T08:21:35Z</dcterms:created>
  <dcterms:modified xsi:type="dcterms:W3CDTF">2014-02-28T12:40:03Z</dcterms:modified>
</cp:coreProperties>
</file>