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, 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рисунк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4D3195-3E41-B947-B1B3-149674434CFE}" type="datetimeFigureOut">
              <a:rPr lang="ru-RU" smtClean="0"/>
              <a:t>13.10.15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0F2CDC7-7451-B143-982A-5564BA5B8F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Три сценария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205" y="2305010"/>
            <a:ext cx="7754112" cy="280674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Проекция трендов технологического развития на социальные и цивилизационные проблемы</a:t>
            </a:r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  <a:p>
            <a:r>
              <a:rPr lang="ru-RU" sz="3200" dirty="0" smtClean="0">
                <a:solidFill>
                  <a:srgbClr val="FF0000"/>
                </a:solidFill>
              </a:rPr>
              <a:t>Е. Кузнецов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865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Сценарий - </a:t>
            </a:r>
            <a:r>
              <a:rPr lang="ru-RU" b="1" dirty="0" smtClean="0"/>
              <a:t>«Инквизиция</a:t>
            </a:r>
            <a:r>
              <a:rPr lang="ru-RU" b="1" dirty="0"/>
              <a:t>»</a:t>
            </a:r>
            <a:r>
              <a:rPr lang="ru-RU" b="1" dirty="0" smtClean="0">
                <a:effectLst/>
              </a:rPr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Антагонизм </a:t>
            </a:r>
            <a:r>
              <a:rPr lang="ru-RU" dirty="0"/>
              <a:t>«старых» (США, Британия </a:t>
            </a:r>
            <a:r>
              <a:rPr lang="ru-RU" dirty="0" err="1"/>
              <a:t>e</a:t>
            </a:r>
            <a:r>
              <a:rPr lang="en-US" dirty="0" err="1"/>
              <a:t>tc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ru-RU" dirty="0"/>
              <a:t>«новых» лидеров (Китай, Индия, Россия). Избегая прямых столкновений, зоной конкуренции становятся «красные пояса», нестабильность которых становится зоной поглощения ресурсов </a:t>
            </a:r>
            <a:r>
              <a:rPr lang="ru-RU" dirty="0" smtClean="0"/>
              <a:t>соперников.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Глобальное </a:t>
            </a:r>
            <a:r>
              <a:rPr lang="ru-RU" dirty="0"/>
              <a:t>противостояние,  именуемое «новой холодной» или «мировой гибридной войной», которое ведет к резкому торможению развития во всех отраслях, связанных с качеством </a:t>
            </a:r>
            <a:r>
              <a:rPr lang="ru-RU" dirty="0" smtClean="0"/>
              <a:t>жизни.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Вероятность сценария – 60%.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5574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Сценарий - </a:t>
            </a:r>
            <a:r>
              <a:rPr lang="ru-RU" b="1" dirty="0" smtClean="0"/>
              <a:t>«</a:t>
            </a:r>
            <a:r>
              <a:rPr lang="ru-RU" b="1" dirty="0"/>
              <a:t>Крах </a:t>
            </a:r>
            <a:r>
              <a:rPr lang="ru-RU" b="1" dirty="0" smtClean="0"/>
              <a:t>Рима»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629150"/>
          </a:xfrm>
        </p:spPr>
        <p:txBody>
          <a:bodyPr>
            <a:noAutofit/>
          </a:bodyPr>
          <a:lstStyle/>
          <a:p>
            <a:pPr marL="0" indent="0">
              <a:lnSpc>
                <a:spcPts val="2000"/>
              </a:lnSpc>
              <a:buNone/>
            </a:pPr>
            <a:r>
              <a:rPr lang="ru-RU" sz="2000" dirty="0" smtClean="0"/>
              <a:t>Неспособность </a:t>
            </a:r>
            <a:r>
              <a:rPr lang="ru-RU" sz="2000" dirty="0"/>
              <a:t>создать технологии управления, </a:t>
            </a:r>
            <a:r>
              <a:rPr lang="ru-RU" sz="2000" dirty="0" smtClean="0"/>
              <a:t>со-масштабные </a:t>
            </a:r>
            <a:r>
              <a:rPr lang="ru-RU" sz="2000" dirty="0"/>
              <a:t>технологическим и социальным трансформациям, попадание технологий в руки менее развитых, но лучше организованных </a:t>
            </a:r>
            <a:r>
              <a:rPr lang="ru-RU" sz="2000" dirty="0" smtClean="0"/>
              <a:t>наций</a:t>
            </a:r>
            <a:r>
              <a:rPr lang="ru-RU" sz="2000" dirty="0"/>
              <a:t>.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 smtClean="0"/>
              <a:t>Утрата </a:t>
            </a:r>
            <a:r>
              <a:rPr lang="ru-RU" sz="2000" dirty="0"/>
              <a:t>контроля приводит к власти «радикалов» и «фундаменталистов», которые создают «</a:t>
            </a:r>
            <a:r>
              <a:rPr lang="ru-RU" sz="2000" dirty="0" err="1"/>
              <a:t>фундаменталистский</a:t>
            </a:r>
            <a:r>
              <a:rPr lang="ru-RU" sz="2000" dirty="0"/>
              <a:t> интернационал</a:t>
            </a:r>
            <a:r>
              <a:rPr lang="ru-RU" sz="2000" dirty="0" smtClean="0"/>
              <a:t>». </a:t>
            </a:r>
          </a:p>
          <a:p>
            <a:pPr marL="0" indent="0">
              <a:lnSpc>
                <a:spcPts val="2000"/>
              </a:lnSpc>
              <a:buNone/>
            </a:pPr>
            <a:r>
              <a:rPr lang="ru-RU" sz="2000" dirty="0" smtClean="0"/>
              <a:t>Попытки </a:t>
            </a:r>
            <a:r>
              <a:rPr lang="ru-RU" sz="2000" dirty="0"/>
              <a:t>стран лидеров сначала сепаратно, потом сообща уничтожать очаги ФИ и страны, в которых они пришли к власти ведут к высвобождению </a:t>
            </a:r>
            <a:r>
              <a:rPr lang="ru-RU" sz="2000" dirty="0" err="1"/>
              <a:t>неконвенционального</a:t>
            </a:r>
            <a:r>
              <a:rPr lang="ru-RU" sz="2000" dirty="0"/>
              <a:t> оружия и серии техногенных, климатических катастроф и эпидемий. </a:t>
            </a:r>
            <a:endParaRPr lang="ru-RU" sz="2000" dirty="0" smtClean="0"/>
          </a:p>
          <a:p>
            <a:pPr marL="0" indent="0">
              <a:lnSpc>
                <a:spcPts val="2000"/>
              </a:lnSpc>
              <a:buNone/>
            </a:pPr>
            <a:endParaRPr lang="ru-RU" sz="2000" dirty="0"/>
          </a:p>
          <a:p>
            <a:pPr>
              <a:lnSpc>
                <a:spcPts val="2000"/>
              </a:lnSpc>
            </a:pPr>
            <a:r>
              <a:rPr lang="ru-RU" sz="2000" dirty="0"/>
              <a:t>Вероятность сценария 10</a:t>
            </a:r>
            <a:r>
              <a:rPr lang="ru-RU" sz="2000" dirty="0" smtClean="0"/>
              <a:t>%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366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Вводные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51435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Накопление </a:t>
            </a:r>
            <a:r>
              <a:rPr lang="ru-RU" b="1" dirty="0"/>
              <a:t>критической массы технологий и методов деятельности, подразумевающих изменение природы экономики, общества и человека</a:t>
            </a:r>
            <a:r>
              <a:rPr lang="ru-RU" b="1" dirty="0" smtClean="0"/>
              <a:t>:</a:t>
            </a:r>
            <a:endParaRPr lang="ru-RU" b="1" dirty="0"/>
          </a:p>
          <a:p>
            <a:pPr lvl="0">
              <a:spcBef>
                <a:spcPts val="2400"/>
              </a:spcBef>
            </a:pPr>
            <a:r>
              <a:rPr lang="ru-RU" sz="2300" dirty="0"/>
              <a:t>индивидуализированное, распределенное, роботизированное производство, нечувствительное к рынкам труда, чувствительное к рынкам сбыта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уход от иерархических с распределено-сетевым принципам в коммуникациях, политике, торговле, управлении, логистике, финансах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экономика аренды, а не владения (</a:t>
            </a:r>
            <a:r>
              <a:rPr lang="en-US" sz="2300" dirty="0"/>
              <a:t>sharing economy), </a:t>
            </a:r>
            <a:r>
              <a:rPr lang="ru-RU" sz="2300" dirty="0"/>
              <a:t>в транспорте, жилье, дорогом имуществе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резкое увеличение продолжительности и качества жизни в развитых странах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резкое увеличение глубины коммуникаций и взаимодействия за счет </a:t>
            </a:r>
            <a:r>
              <a:rPr lang="ru-RU" sz="2300" dirty="0" err="1"/>
              <a:t>нейротехнологий</a:t>
            </a:r>
            <a:endParaRPr lang="ru-RU" sz="2300" dirty="0"/>
          </a:p>
          <a:p>
            <a:pPr lvl="0">
              <a:spcBef>
                <a:spcPts val="600"/>
              </a:spcBef>
            </a:pPr>
            <a:r>
              <a:rPr lang="ru-RU" sz="2300" dirty="0"/>
              <a:t>стирание языковых и культурных барьеров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формирование новой ключевой </a:t>
            </a:r>
            <a:r>
              <a:rPr lang="ru-RU" sz="2300" dirty="0" err="1"/>
              <a:t>субъектности</a:t>
            </a:r>
            <a:r>
              <a:rPr lang="ru-RU" sz="2300" dirty="0"/>
              <a:t>: от товаров и вещей в впечатлениям и переживаниям, стирание грани между обладанием и переживанием обладания</a:t>
            </a:r>
          </a:p>
          <a:p>
            <a:pPr lvl="0">
              <a:spcBef>
                <a:spcPts val="600"/>
              </a:spcBef>
            </a:pPr>
            <a:r>
              <a:rPr lang="ru-RU" sz="2300" dirty="0"/>
              <a:t>резкое изменение структуры потребляемых и востребованных ресурсов в промышленности и энергетике (в пользу </a:t>
            </a:r>
            <a:r>
              <a:rPr lang="ru-RU" sz="2300" dirty="0" smtClean="0"/>
              <a:t>возобновляемых</a:t>
            </a:r>
            <a:r>
              <a:rPr lang="ru-RU" sz="23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780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Ключевые рынки и инструменты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60798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образование</a:t>
            </a:r>
            <a:r>
              <a:rPr lang="ru-RU" dirty="0"/>
              <a:t>: снятие барьеров на доступ к современному технологическому и социальному укладу – слом системы иерархического образования, переход к сетевому и кластерному</a:t>
            </a:r>
          </a:p>
          <a:p>
            <a:pPr lvl="0"/>
            <a:r>
              <a:rPr lang="ru-RU" b="1" dirty="0"/>
              <a:t>транспорт</a:t>
            </a:r>
            <a:r>
              <a:rPr lang="ru-RU" dirty="0"/>
              <a:t>: снятие географических и имущественных барьеров на доступность товаров и услуг – снижение различий качества и доступности товаров между мегаполисами и распределенными центрами, де-урбанизация</a:t>
            </a:r>
          </a:p>
          <a:p>
            <a:pPr lvl="0"/>
            <a:r>
              <a:rPr lang="ru-RU" b="1" dirty="0"/>
              <a:t>здоровье</a:t>
            </a:r>
            <a:r>
              <a:rPr lang="ru-RU" dirty="0"/>
              <a:t>: снятие барьеров на продолжительность и качество жизни – снятие имущественных и социальных барьеров на качество жизни, кризис системы социальных лифтов, де-урбанизация</a:t>
            </a:r>
          </a:p>
          <a:p>
            <a:pPr lvl="0"/>
            <a:r>
              <a:rPr lang="ru-RU" b="1" dirty="0"/>
              <a:t>безопасность</a:t>
            </a:r>
            <a:r>
              <a:rPr lang="ru-RU" dirty="0"/>
              <a:t>: рост барьеров на </a:t>
            </a:r>
            <a:r>
              <a:rPr lang="ru-RU" dirty="0" err="1"/>
              <a:t>неконвенциональную</a:t>
            </a:r>
            <a:r>
              <a:rPr lang="ru-RU" dirty="0"/>
              <a:t> деятельность при принципиальном ее удешевлении и </a:t>
            </a:r>
            <a:r>
              <a:rPr lang="ru-RU" dirty="0" err="1"/>
              <a:t>массовизации</a:t>
            </a:r>
            <a:r>
              <a:rPr lang="ru-RU" dirty="0"/>
              <a:t> – </a:t>
            </a:r>
            <a:r>
              <a:rPr lang="ru-RU" dirty="0" err="1"/>
              <a:t>тотализация</a:t>
            </a:r>
            <a:r>
              <a:rPr lang="ru-RU" dirty="0"/>
              <a:t> контроля, превентивный </a:t>
            </a:r>
            <a:r>
              <a:rPr lang="ru-RU" dirty="0" smtClean="0"/>
              <a:t>правопорядок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68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Ключевые рынки и инструменты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48098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информация</a:t>
            </a:r>
            <a:r>
              <a:rPr lang="ru-RU" dirty="0"/>
              <a:t>: резкий рост объема требуемой, </a:t>
            </a:r>
            <a:r>
              <a:rPr lang="ru-RU" dirty="0" err="1"/>
              <a:t>коммуницируемой</a:t>
            </a:r>
            <a:r>
              <a:rPr lang="ru-RU" dirty="0"/>
              <a:t> и перерабатываемой информации – гибридизация человеческой и машинной среды</a:t>
            </a:r>
          </a:p>
          <a:p>
            <a:pPr lvl="0"/>
            <a:r>
              <a:rPr lang="ru-RU" b="1" dirty="0" err="1"/>
              <a:t>нейро-номика</a:t>
            </a:r>
            <a:r>
              <a:rPr lang="ru-RU" dirty="0"/>
              <a:t>: выделение впечатлений и переживаний в материализуемые объекты (структуры памяти, </a:t>
            </a:r>
            <a:r>
              <a:rPr lang="ru-RU" dirty="0" err="1"/>
              <a:t>катриджи</a:t>
            </a:r>
            <a:r>
              <a:rPr lang="ru-RU" dirty="0"/>
              <a:t>, блоки памяти) и торговля/поставка впечатлений и знаний </a:t>
            </a:r>
          </a:p>
          <a:p>
            <a:pPr lvl="0"/>
            <a:r>
              <a:rPr lang="ru-RU" b="1" dirty="0"/>
              <a:t>торговля:</a:t>
            </a:r>
            <a:r>
              <a:rPr lang="ru-RU" dirty="0"/>
              <a:t> фокусировка на предоставлении прав, а не продаже, как следствие, включение в торговлю обслуживания и сервиса продукта – возврат от финансово-промышленных групп к финансово-торговым)</a:t>
            </a:r>
          </a:p>
          <a:p>
            <a:pPr lvl="0"/>
            <a:r>
              <a:rPr lang="ru-RU" b="1" dirty="0"/>
              <a:t>энергетика</a:t>
            </a:r>
            <a:r>
              <a:rPr lang="ru-RU" dirty="0"/>
              <a:t>: </a:t>
            </a:r>
            <a:r>
              <a:rPr lang="ru-RU" dirty="0" err="1"/>
              <a:t>распределенно</a:t>
            </a:r>
            <a:r>
              <a:rPr lang="ru-RU" dirty="0"/>
              <a:t>-сетевая, основанная на </a:t>
            </a:r>
            <a:r>
              <a:rPr lang="ru-RU" dirty="0" err="1"/>
              <a:t>микроэнергетике</a:t>
            </a:r>
            <a:r>
              <a:rPr lang="ru-RU" dirty="0"/>
              <a:t> и возобновляемых источниках – существенный рост автономности техно- и </a:t>
            </a:r>
            <a:r>
              <a:rPr lang="ru-RU" dirty="0" err="1"/>
              <a:t>социо</a:t>
            </a:r>
            <a:r>
              <a:rPr lang="ru-RU" dirty="0"/>
              <a:t> сферы, де-урбанизация</a:t>
            </a:r>
          </a:p>
          <a:p>
            <a:pPr lvl="0"/>
            <a:r>
              <a:rPr lang="ru-RU" b="1" dirty="0" smtClean="0"/>
              <a:t>Финансовый</a:t>
            </a:r>
            <a:r>
              <a:rPr lang="ru-RU" dirty="0" smtClean="0"/>
              <a:t>: </a:t>
            </a:r>
            <a:r>
              <a:rPr lang="ru-RU" dirty="0"/>
              <a:t>отход от </a:t>
            </a:r>
            <a:r>
              <a:rPr lang="ru-RU" dirty="0" smtClean="0"/>
              <a:t>денег </a:t>
            </a:r>
            <a:r>
              <a:rPr lang="ru-RU" dirty="0"/>
              <a:t>как эквивалента стоимости товара к деньгам как эквиваленту стоимости владения и энергии (что по сути одно и то же)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Система распределения населения и производственных </a:t>
            </a:r>
            <a:r>
              <a:rPr lang="ru-RU" b="1" dirty="0" smtClean="0"/>
              <a:t>сил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7244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dirty="0"/>
              <a:t>население (пространство)</a:t>
            </a:r>
            <a:r>
              <a:rPr lang="ru-RU" dirty="0"/>
              <a:t>: переход от мега-полисов к специализированным техно-кластерам и агломерациям с распределенной системой проживания (от город-пригород-деревня к региональным агломерациям с университетскими, промышленными и торгово-развлекательными центрами в них)</a:t>
            </a:r>
          </a:p>
          <a:p>
            <a:pPr lvl="0"/>
            <a:r>
              <a:rPr lang="ru-RU" b="1" dirty="0"/>
              <a:t>население (возраст)</a:t>
            </a:r>
            <a:r>
              <a:rPr lang="ru-RU" dirty="0"/>
              <a:t>: резкий рост старшего поколения и фокусировка образования и сервиса на продлении активного периода жизни, включения их в производящие цепочки и услугах для них</a:t>
            </a:r>
          </a:p>
          <a:p>
            <a:pPr lvl="0"/>
            <a:r>
              <a:rPr lang="ru-RU" b="1" dirty="0"/>
              <a:t>производство</a:t>
            </a:r>
            <a:r>
              <a:rPr lang="ru-RU" dirty="0"/>
              <a:t>: переход от промышленных комплексов к зонам концентрации технологических компаний (с родственной инфраструктурой), распределенное </a:t>
            </a:r>
            <a:r>
              <a:rPr lang="ru-RU" dirty="0" err="1"/>
              <a:t>автономизированное</a:t>
            </a:r>
            <a:r>
              <a:rPr lang="ru-RU" dirty="0"/>
              <a:t> производство на местах потребления</a:t>
            </a:r>
          </a:p>
          <a:p>
            <a:pPr lvl="0"/>
            <a:r>
              <a:rPr lang="ru-RU" b="1" dirty="0"/>
              <a:t>энергетика: </a:t>
            </a:r>
            <a:r>
              <a:rPr lang="ru-RU" dirty="0"/>
              <a:t>ставка на распределенную и индивидуальную генерацию и умные сети, резкий рост энерговооруженности техники и человека, персонализированная торговля энергией (потребление и продажа)</a:t>
            </a:r>
          </a:p>
          <a:p>
            <a:pPr lvl="0"/>
            <a:r>
              <a:rPr lang="ru-RU" b="1" dirty="0"/>
              <a:t>транспорт и логистика</a:t>
            </a:r>
            <a:r>
              <a:rPr lang="ru-RU" dirty="0"/>
              <a:t>: глобальные товарные потоки сводятся преимущественно к компонентам и материалам, локальные – к товарам и услугам; усиление веса </a:t>
            </a:r>
            <a:r>
              <a:rPr lang="ru-RU" dirty="0" err="1"/>
              <a:t>микротранспорта</a:t>
            </a:r>
            <a:r>
              <a:rPr lang="ru-RU" dirty="0"/>
              <a:t> (товарного и пассажирского) перед крупным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5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Идеологические и политические </a:t>
            </a:r>
            <a:r>
              <a:rPr lang="ru-RU" b="1" dirty="0" smtClean="0"/>
              <a:t>изменения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724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отказ от «общества потребления» в пользу «общества впечатления» (ценность переживания выше ценности обладания)</a:t>
            </a:r>
          </a:p>
          <a:p>
            <a:pPr lvl="0"/>
            <a:r>
              <a:rPr lang="ru-RU" dirty="0"/>
              <a:t>отказ от стремления к крупным социальным отождествлениям в пользу отождествления с </a:t>
            </a:r>
            <a:r>
              <a:rPr lang="ru-RU" dirty="0" err="1"/>
              <a:t>микрогруппами</a:t>
            </a:r>
            <a:r>
              <a:rPr lang="ru-RU" dirty="0"/>
              <a:t> («уникальность»)</a:t>
            </a:r>
          </a:p>
          <a:p>
            <a:pPr lvl="0"/>
            <a:r>
              <a:rPr lang="ru-RU" dirty="0"/>
              <a:t>отказ от национальных культурных идентичностей в пользу глобальны-сетевых (глобальная сословная структура)</a:t>
            </a:r>
          </a:p>
          <a:p>
            <a:pPr lvl="0"/>
            <a:r>
              <a:rPr lang="ru-RU" dirty="0"/>
              <a:t>рост борьбы между вертикальными (национальными) и глобально-сетевыми принципами интеграциями и их инфраструктурами</a:t>
            </a:r>
          </a:p>
          <a:p>
            <a:pPr lvl="0"/>
            <a:r>
              <a:rPr lang="ru-RU" dirty="0" err="1"/>
              <a:t>нео</a:t>
            </a:r>
            <a:r>
              <a:rPr lang="ru-RU" dirty="0"/>
              <a:t>-религии как формы идентификации и самоопределения в глобально-сетевом пространстве</a:t>
            </a:r>
          </a:p>
          <a:p>
            <a:pPr lvl="0"/>
            <a:r>
              <a:rPr lang="ru-RU" dirty="0"/>
              <a:t>формирование синтетических пост-национальных </a:t>
            </a:r>
            <a:r>
              <a:rPr lang="ru-RU" dirty="0" err="1"/>
              <a:t>глобализированных</a:t>
            </a:r>
            <a:r>
              <a:rPr lang="ru-RU" dirty="0"/>
              <a:t> культур, их конкуренция (от доминирования американо-европейской к рынку глобальных культур)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68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Новое геоэкономическое зонирование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47244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Экспоненциальный рост новых технологических направлений приводит к качественному перерождению общества, экономики и человека. </a:t>
            </a:r>
            <a:endParaRPr lang="ru-RU" dirty="0" smtClean="0"/>
          </a:p>
          <a:p>
            <a:r>
              <a:rPr lang="ru-RU" dirty="0"/>
              <a:t>Лидерами изменений становятся </a:t>
            </a:r>
            <a:r>
              <a:rPr lang="ru-RU" dirty="0" err="1"/>
              <a:t>суб</a:t>
            </a:r>
            <a:r>
              <a:rPr lang="ru-RU" dirty="0"/>
              <a:t>-общества (кластеры) ведущих экономик («</a:t>
            </a:r>
            <a:r>
              <a:rPr lang="ru-RU" dirty="0" err="1"/>
              <a:t>кремнивые</a:t>
            </a:r>
            <a:r>
              <a:rPr lang="ru-RU" dirty="0"/>
              <a:t> долины»</a:t>
            </a:r>
            <a:r>
              <a:rPr lang="ru-RU" dirty="0" smtClean="0"/>
              <a:t>)</a:t>
            </a:r>
          </a:p>
          <a:p>
            <a:r>
              <a:rPr lang="ru-RU" dirty="0"/>
              <a:t>Кластеры «долин» становятся безусловными лидерами агрегации талантов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ru-RU" dirty="0"/>
              <a:t>Политика «кремниевых зон» - это исключительно политика управления потоками денег, знаний и талантов, то, что приносит максимальную маржу.</a:t>
            </a:r>
          </a:p>
          <a:p>
            <a:r>
              <a:rPr lang="ru-RU" dirty="0" smtClean="0"/>
              <a:t>Численность населения </a:t>
            </a:r>
            <a:r>
              <a:rPr lang="ru-RU" dirty="0" smtClean="0"/>
              <a:t>в 2020-2030 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в </a:t>
            </a:r>
            <a:r>
              <a:rPr lang="ru-RU" dirty="0"/>
              <a:t>«кремниевых» зонах </a:t>
            </a:r>
            <a:r>
              <a:rPr lang="ru-RU" dirty="0" smtClean="0"/>
              <a:t>- </a:t>
            </a:r>
            <a:r>
              <a:rPr lang="ru-RU" dirty="0"/>
              <a:t>100-200 </a:t>
            </a:r>
            <a:r>
              <a:rPr lang="ru-RU" dirty="0" smtClean="0"/>
              <a:t>млн</a:t>
            </a:r>
            <a:endParaRPr lang="ru-RU" dirty="0"/>
          </a:p>
          <a:p>
            <a:pPr lvl="1"/>
            <a:r>
              <a:rPr lang="ru-RU" dirty="0"/>
              <a:t>в</a:t>
            </a:r>
            <a:r>
              <a:rPr lang="ru-RU" dirty="0" smtClean="0"/>
              <a:t> «</a:t>
            </a:r>
            <a:r>
              <a:rPr lang="ru-RU" dirty="0"/>
              <a:t>зеленой </a:t>
            </a:r>
            <a:r>
              <a:rPr lang="ru-RU" dirty="0" smtClean="0"/>
              <a:t>зоне» </a:t>
            </a:r>
            <a:r>
              <a:rPr lang="ru-RU" dirty="0"/>
              <a:t>- миллиард.</a:t>
            </a:r>
          </a:p>
          <a:p>
            <a:pPr lvl="1"/>
            <a:r>
              <a:rPr lang="ru-RU" dirty="0" smtClean="0"/>
              <a:t>в «</a:t>
            </a:r>
            <a:r>
              <a:rPr lang="ru-RU" dirty="0"/>
              <a:t>желтой </a:t>
            </a:r>
            <a:r>
              <a:rPr lang="ru-RU" dirty="0" smtClean="0"/>
              <a:t>зоне» </a:t>
            </a:r>
            <a:r>
              <a:rPr lang="ru-RU" dirty="0"/>
              <a:t>- 4-5 миллиардов.</a:t>
            </a:r>
          </a:p>
          <a:p>
            <a:pPr lvl="1"/>
            <a:r>
              <a:rPr lang="ru-RU" dirty="0" smtClean="0"/>
              <a:t>В «красной зоне» </a:t>
            </a:r>
            <a:r>
              <a:rPr lang="ru-RU" dirty="0"/>
              <a:t>– 1-2 млрд.</a:t>
            </a:r>
          </a:p>
          <a:p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140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</a:t>
            </a:r>
            <a:r>
              <a:rPr lang="ru-RU" dirty="0" err="1" smtClean="0"/>
              <a:t>дестабилизаци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Установление описанной конструкции ведет к росту глобальной нестабильности по следующим осям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Нежелание стран «красной зоны» (или стран «желтой», сползающих в «красную») принимать правила игры и становиться объектами </a:t>
            </a:r>
            <a:r>
              <a:rPr lang="ru-RU" dirty="0" err="1"/>
              <a:t>пересборки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Нежелание национальных правительств «желтой» зоны терять </a:t>
            </a:r>
            <a:r>
              <a:rPr lang="ru-RU" dirty="0" err="1"/>
              <a:t>субъектность</a:t>
            </a:r>
            <a:r>
              <a:rPr lang="ru-RU" dirty="0"/>
              <a:t> и формировать внутри себя «кремниевые» и «зеленые» пояса, управляемые, фактически, наднациональными органами и инструментами</a:t>
            </a:r>
          </a:p>
          <a:p>
            <a:pPr lvl="0"/>
            <a:r>
              <a:rPr lang="ru-RU" dirty="0"/>
              <a:t>Нежелание правительств «зеленой» зоны терять контроль над </a:t>
            </a:r>
            <a:r>
              <a:rPr lang="ru-RU" dirty="0" err="1"/>
              <a:t>высокомаржинальными</a:t>
            </a:r>
            <a:r>
              <a:rPr lang="ru-RU" dirty="0"/>
              <a:t> «кремниевыми» зонами.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677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Сценарий - </a:t>
            </a:r>
            <a:r>
              <a:rPr lang="ru-RU" b="1" dirty="0"/>
              <a:t>«Сингулярность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Настолько </a:t>
            </a:r>
            <a:r>
              <a:rPr lang="ru-RU" dirty="0"/>
              <a:t>быстрый технологический прогресс, что скорость трансформации (и рост прибыли) «кремниевых» зон формирует их безусловное лидерство в качестве жизни, безопасности и военном потенциале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Несмотря на высокие темпы развития, готовность формировать механизмы управления глобальной политикой и экономикой драматически отстают, риски нестабильности очень высоки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Вероятность сценария «сингулярность» - 30%. </a:t>
            </a:r>
          </a:p>
        </p:txBody>
      </p:sp>
    </p:spTree>
    <p:extLst>
      <p:ext uri="{BB962C8B-B14F-4D97-AF65-F5344CB8AC3E}">
        <p14:creationId xmlns:p14="http://schemas.microsoft.com/office/powerpoint/2010/main" val="611136002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ктр">
  <a:themeElements>
    <a:clrScheme name="Спектр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Спектр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Спектр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Спектр.thmx</Template>
  <TotalTime>25</TotalTime>
  <Words>1082</Words>
  <Application>Microsoft Macintosh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Спектр</vt:lpstr>
      <vt:lpstr>Три сценария</vt:lpstr>
      <vt:lpstr>Вводные</vt:lpstr>
      <vt:lpstr>Ключевые рынки и инструменты</vt:lpstr>
      <vt:lpstr>Ключевые рынки и инструменты</vt:lpstr>
      <vt:lpstr>Система распределения населения и производственных сил</vt:lpstr>
      <vt:lpstr>Идеологические и политические изменения</vt:lpstr>
      <vt:lpstr>Новое геоэкономическое зонирование</vt:lpstr>
      <vt:lpstr>Причины дестабилизаци</vt:lpstr>
      <vt:lpstr>Сценарий - «Сингулярность»</vt:lpstr>
      <vt:lpstr>Сценарий - «Инквизиция» </vt:lpstr>
      <vt:lpstr>Сценарий - «Крах Рима»</vt:lpstr>
    </vt:vector>
  </TitlesOfParts>
  <Company>RVC OJSC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Eugeny Kuznetsov</dc:creator>
  <cp:lastModifiedBy>Eugeny Kuznetsov</cp:lastModifiedBy>
  <cp:revision>5</cp:revision>
  <dcterms:created xsi:type="dcterms:W3CDTF">2015-10-13T13:22:55Z</dcterms:created>
  <dcterms:modified xsi:type="dcterms:W3CDTF">2015-10-13T13:48:41Z</dcterms:modified>
</cp:coreProperties>
</file>